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comments/comment1.xml" ContentType="application/vnd.openxmlformats-officedocument.presentationml.comments+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sldIdLst>
    <p:sldId id="257" r:id="rId2"/>
    <p:sldId id="258" r:id="rId3"/>
    <p:sldId id="259" r:id="rId4"/>
    <p:sldId id="260" r:id="rId5"/>
    <p:sldId id="262" r:id="rId6"/>
    <p:sldId id="263" r:id="rId7"/>
    <p:sldId id="337"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334"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335"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3" r:id="rId75"/>
    <p:sldId id="331" r:id="rId76"/>
    <p:sldId id="336" r:id="rId77"/>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riana Jacinto" initials="A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462" autoAdjust="0"/>
  </p:normalViewPr>
  <p:slideViewPr>
    <p:cSldViewPr>
      <p:cViewPr varScale="1">
        <p:scale>
          <a:sx n="87" d="100"/>
          <a:sy n="87" d="100"/>
        </p:scale>
        <p:origin x="-2292" y="-90"/>
      </p:cViewPr>
      <p:guideLst>
        <p:guide orient="horz" pos="2160"/>
        <p:guide pos="2880"/>
      </p:guideLst>
    </p:cSldViewPr>
  </p:slideViewPr>
  <p:notesTextViewPr>
    <p:cViewPr>
      <p:scale>
        <a:sx n="1" d="1"/>
        <a:sy n="1" d="1"/>
      </p:scale>
      <p:origin x="0" y="0"/>
    </p:cViewPr>
  </p:notesTextViewPr>
  <p:notesViewPr>
    <p:cSldViewPr>
      <p:cViewPr varScale="1">
        <p:scale>
          <a:sx n="81" d="100"/>
          <a:sy n="81" d="100"/>
        </p:scale>
        <p:origin x="-3960"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4-29T17:22:23.849" idx="1">
    <p:pos x="4971" y="2825"/>
    <p:text>Introduce a practical example of this.</p:text>
  </p:cm>
</p:cmLst>
</file>

<file path=ppt/diagrams/colors1.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7">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1" qsCatId="simple" csTypeId="urn:microsoft.com/office/officeart/2005/8/colors/accent1_2#4" csCatId="accent1" phldr="1"/>
      <dgm:spPr/>
      <dgm:t>
        <a:bodyPr/>
        <a:lstStyle/>
        <a:p>
          <a:endParaRPr lang="en-CA"/>
        </a:p>
      </dgm:t>
    </dgm:pt>
    <dgm:pt modelId="{F3B0B6BA-E7CD-4330-9918-CA08047B30E7}">
      <dgm:prSet phldrT="[Text]" custT="1"/>
      <dgm:spPr>
        <a:solidFill>
          <a:schemeClr val="accent2">
            <a:lumMod val="60000"/>
            <a:lumOff val="40000"/>
          </a:schemeClr>
        </a:solidFill>
      </dgm:spPr>
      <dgm:t>
        <a:bodyPr/>
        <a:lstStyle/>
        <a:p>
          <a:r>
            <a:rPr lang="en-CA" sz="2000" dirty="0" smtClean="0"/>
            <a:t>Road Map</a:t>
          </a:r>
        </a:p>
        <a:p>
          <a:r>
            <a:rPr lang="en-CA" sz="1400" dirty="0" smtClean="0"/>
            <a:t>- Preparation process of the UNDAF</a:t>
          </a:r>
          <a:endParaRPr lang="en-CA" sz="1400" dirty="0"/>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dgm:t>
        <a:bodyPr/>
        <a:lstStyle/>
        <a:p>
          <a:endParaRPr lang="en-CA"/>
        </a:p>
      </dgm:t>
    </dgm:pt>
    <dgm:pt modelId="{D60B7D15-2708-4B0F-A15E-070CC9159A5B}">
      <dgm:prSet phldrT="[Text]" custT="1"/>
      <dgm:spPr>
        <a:solidFill>
          <a:schemeClr val="accent2">
            <a:lumMod val="60000"/>
            <a:lumOff val="40000"/>
          </a:schemeClr>
        </a:solidFill>
      </dgm:spPr>
      <dgm:t>
        <a:bodyPr/>
        <a:lstStyle/>
        <a:p>
          <a:r>
            <a:rPr lang="en-CA" sz="2000" dirty="0" smtClean="0"/>
            <a:t>Country Analysis</a:t>
          </a:r>
        </a:p>
        <a:p>
          <a:r>
            <a:rPr lang="en-CA" sz="1400" dirty="0" smtClean="0"/>
            <a:t>- Review existing analysis (assessment)</a:t>
          </a:r>
        </a:p>
        <a:p>
          <a:r>
            <a:rPr lang="en-CA" sz="1400" dirty="0" smtClean="0"/>
            <a:t>- UNCT supported analysis</a:t>
          </a:r>
        </a:p>
        <a:p>
          <a:r>
            <a:rPr lang="en-CA" sz="1400" dirty="0" smtClean="0"/>
            <a:t>- Identify UNCT comparative advantages</a:t>
          </a:r>
        </a:p>
        <a:p>
          <a:endParaRPr lang="en-CA" sz="1400" dirty="0"/>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solidFill>
          <a:schemeClr val="accent2">
            <a:lumMod val="60000"/>
            <a:lumOff val="40000"/>
          </a:schemeClr>
        </a:solidFill>
      </dgm:spPr>
      <dgm:t>
        <a:bodyPr/>
        <a:lstStyle/>
        <a:p>
          <a:r>
            <a:rPr lang="en-CA" sz="2000" dirty="0" smtClean="0"/>
            <a:t>Strategic Planning</a:t>
          </a:r>
        </a:p>
        <a:p>
          <a:r>
            <a:rPr lang="en-CA" sz="1400" dirty="0" smtClean="0"/>
            <a:t>- Strategic priorities for UNDAF/ UNDAF Action Plan</a:t>
          </a:r>
          <a:endParaRPr lang="en-CA" sz="1400" dirty="0"/>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solidFill>
          <a:schemeClr val="accent2">
            <a:lumMod val="20000"/>
            <a:lumOff val="80000"/>
          </a:schemeClr>
        </a:solidFill>
      </dgm:spPr>
      <dgm:t>
        <a:bodyPr/>
        <a:lstStyle/>
        <a:p>
          <a:r>
            <a:rPr lang="en-CA" sz="1800" dirty="0" smtClean="0">
              <a:solidFill>
                <a:schemeClr val="tx1"/>
              </a:solidFill>
            </a:rPr>
            <a:t>Programme Planning &amp; Implementation </a:t>
          </a:r>
          <a:r>
            <a:rPr lang="en-CA" sz="1400" dirty="0" smtClean="0">
              <a:solidFill>
                <a:schemeClr val="tx1"/>
              </a:solidFill>
            </a:rPr>
            <a:t>(Agency or Multi-Agency Joint Programmes)</a:t>
          </a:r>
          <a:endParaRPr lang="en-CA" sz="1400" dirty="0">
            <a:solidFill>
              <a:schemeClr val="tx1"/>
            </a:solidFill>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solidFill>
          <a:schemeClr val="accent2">
            <a:lumMod val="60000"/>
            <a:lumOff val="40000"/>
          </a:schemeClr>
        </a:solidFill>
      </dgm:spPr>
      <dgm:t>
        <a:bodyPr/>
        <a:lstStyle/>
        <a:p>
          <a:r>
            <a:rPr lang="en-CA" sz="2000" dirty="0" smtClean="0"/>
            <a:t>Monitoring &amp; Evaluation</a:t>
          </a:r>
          <a:endParaRPr lang="en-CA" sz="2000" dirty="0"/>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dgm:t>
        <a:bodyPr/>
        <a:lstStyle/>
        <a:p>
          <a:endParaRPr lang="en-CA"/>
        </a:p>
      </dgm:t>
    </dgm:pt>
    <dgm:pt modelId="{45ECDA69-CB63-4BD2-BECF-7578CA892ED2}" type="pres">
      <dgm:prSet presAssocID="{6F37DCA6-B962-4F32-BB9B-958211E9FE65}" presName="sibTransFirstNode" presStyleLbl="bgShp" presStyleIdx="0" presStyleCnt="1"/>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dgm:t>
        <a:bodyPr/>
        <a:lstStyle/>
        <a:p>
          <a:endParaRPr lang="en-CA"/>
        </a:p>
      </dgm:t>
    </dgm:pt>
  </dgm:ptLst>
  <dgm:cxnLst>
    <dgm:cxn modelId="{D1BD5C1E-C4B5-4F9C-8B7B-C437CFAFA8BA}" type="presOf" srcId="{D60B7D15-2708-4B0F-A15E-070CC9159A5B}" destId="{16A93882-C862-471F-B937-F0A7D51FDBE2}" srcOrd="0" destOrd="0" presId="urn:microsoft.com/office/officeart/2005/8/layout/cycle3"/>
    <dgm:cxn modelId="{4F8BDD5D-57BB-439B-A7AF-3C8C9C244EE6}" type="presOf" srcId="{6F37DCA6-B962-4F32-BB9B-958211E9FE65}" destId="{45ECDA69-CB63-4BD2-BECF-7578CA892ED2}" srcOrd="0" destOrd="0" presId="urn:microsoft.com/office/officeart/2005/8/layout/cycle3"/>
    <dgm:cxn modelId="{25A676B7-580A-422E-B4AD-70C43D334B2D}" type="presOf" srcId="{F3B0B6BA-E7CD-4330-9918-CA08047B30E7}" destId="{C173DE4D-39AA-4BF5-B038-C0DE79265639}" srcOrd="0" destOrd="0" presId="urn:microsoft.com/office/officeart/2005/8/layout/cycle3"/>
    <dgm:cxn modelId="{C616940A-39D7-4DD9-A2E2-D2B54FE991BF}" type="presOf" srcId="{CCC7CF17-8F24-4752-A5AD-F3A80A070AF1}" destId="{464B3E4B-619D-4ED5-88F1-80285A820723}"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BECF8175-42C7-44F2-9B37-F42116C92AA4}" type="presOf" srcId="{343E1040-D71E-45DD-B560-3C8F313B3FD1}" destId="{5159D955-2041-45DF-8702-BB171C7A94F5}" srcOrd="0" destOrd="0" presId="urn:microsoft.com/office/officeart/2005/8/layout/cycle3"/>
    <dgm:cxn modelId="{C9852F81-FCE2-4D06-9850-FA14F4220D19}" type="presOf" srcId="{412909ED-44B1-49DA-856F-DB146811E653}" destId="{EEF237A7-1A40-4B53-8734-47DB5F3C6BBA}"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EE2825E2-768C-41A0-8697-834B069B7DE6}" type="presOf" srcId="{A8E0929E-3F58-4D76-982E-795C407F2247}" destId="{D37AFB92-4B60-4D23-BF66-6836633136E9}" srcOrd="0" destOrd="0" presId="urn:microsoft.com/office/officeart/2005/8/layout/cycle3"/>
    <dgm:cxn modelId="{5A1A262E-4C59-421D-96BB-2CB10C37322E}" srcId="{343E1040-D71E-45DD-B560-3C8F313B3FD1}" destId="{D60B7D15-2708-4B0F-A15E-070CC9159A5B}" srcOrd="1" destOrd="0" parTransId="{1116056A-A8D2-40D3-8F47-8AE5F8CA1ABB}" sibTransId="{91346739-35D8-4A8E-969D-F924C4C461A0}"/>
    <dgm:cxn modelId="{0217EB31-F25A-418A-82B0-060B4BF914E0}" srcId="{343E1040-D71E-45DD-B560-3C8F313B3FD1}" destId="{CCC7CF17-8F24-4752-A5AD-F3A80A070AF1}" srcOrd="2" destOrd="0" parTransId="{69961F41-1AA8-4E6F-8B62-1677EFB4792F}" sibTransId="{16AA4991-08BF-4F2E-B89C-1A809FA4BBEB}"/>
    <dgm:cxn modelId="{EDAB3FD7-09CF-4104-9049-7419439F5C2B}" type="presParOf" srcId="{5159D955-2041-45DF-8702-BB171C7A94F5}" destId="{E5BE762F-37CA-45A2-959C-D446A14FEF21}" srcOrd="0" destOrd="0" presId="urn:microsoft.com/office/officeart/2005/8/layout/cycle3"/>
    <dgm:cxn modelId="{1D64F9F3-3239-4CFC-BA39-B28A22A491FD}" type="presParOf" srcId="{E5BE762F-37CA-45A2-959C-D446A14FEF21}" destId="{C173DE4D-39AA-4BF5-B038-C0DE79265639}" srcOrd="0" destOrd="0" presId="urn:microsoft.com/office/officeart/2005/8/layout/cycle3"/>
    <dgm:cxn modelId="{BBB78524-5CA2-412F-A8B4-F2421CED5DD4}" type="presParOf" srcId="{E5BE762F-37CA-45A2-959C-D446A14FEF21}" destId="{45ECDA69-CB63-4BD2-BECF-7578CA892ED2}" srcOrd="1" destOrd="0" presId="urn:microsoft.com/office/officeart/2005/8/layout/cycle3"/>
    <dgm:cxn modelId="{C6A4C843-B147-4BCE-9078-BC689AFD2535}" type="presParOf" srcId="{E5BE762F-37CA-45A2-959C-D446A14FEF21}" destId="{16A93882-C862-471F-B937-F0A7D51FDBE2}" srcOrd="2" destOrd="0" presId="urn:microsoft.com/office/officeart/2005/8/layout/cycle3"/>
    <dgm:cxn modelId="{3E3739AF-9FD1-40A6-9616-61485B9DDDCD}" type="presParOf" srcId="{E5BE762F-37CA-45A2-959C-D446A14FEF21}" destId="{464B3E4B-619D-4ED5-88F1-80285A820723}" srcOrd="3" destOrd="0" presId="urn:microsoft.com/office/officeart/2005/8/layout/cycle3"/>
    <dgm:cxn modelId="{8B88416A-FFBA-4B04-BC63-8065806C883F}" type="presParOf" srcId="{E5BE762F-37CA-45A2-959C-D446A14FEF21}" destId="{D37AFB92-4B60-4D23-BF66-6836633136E9}" srcOrd="4" destOrd="0" presId="urn:microsoft.com/office/officeart/2005/8/layout/cycle3"/>
    <dgm:cxn modelId="{2D778F4E-10A2-4C45-9C84-920A44E17564}"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7" qsCatId="simple" csTypeId="urn:microsoft.com/office/officeart/2005/8/colors/accent1_2#7" csCatId="accent1" phldr="1"/>
      <dgm:spPr/>
      <dgm:t>
        <a:bodyPr/>
        <a:lstStyle/>
        <a:p>
          <a:endParaRPr lang="en-CA"/>
        </a:p>
      </dgm:t>
    </dgm:pt>
    <dgm:pt modelId="{F3B0B6BA-E7CD-4330-9918-CA08047B30E7}">
      <dgm:prSet phldrT="[Text]" custT="1"/>
      <dgm:spPr>
        <a:solidFill>
          <a:schemeClr val="accent2">
            <a:lumMod val="60000"/>
            <a:lumOff val="40000"/>
          </a:schemeClr>
        </a:solidFill>
      </dgm:spPr>
      <dgm:t>
        <a:bodyPr/>
        <a:lstStyle/>
        <a:p>
          <a:r>
            <a:rPr lang="en-CA" sz="2000" dirty="0" smtClean="0"/>
            <a:t>Road Map</a:t>
          </a:r>
        </a:p>
        <a:p>
          <a:r>
            <a:rPr lang="en-CA" sz="1400" dirty="0" smtClean="0"/>
            <a:t>- Preparation process of the UNDAF</a:t>
          </a:r>
          <a:endParaRPr lang="en-CA" sz="1400" dirty="0"/>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dgm:t>
        <a:bodyPr/>
        <a:lstStyle/>
        <a:p>
          <a:endParaRPr lang="en-CA"/>
        </a:p>
      </dgm:t>
    </dgm:pt>
    <dgm:pt modelId="{D60B7D15-2708-4B0F-A15E-070CC9159A5B}">
      <dgm:prSet phldrT="[Text]" custT="1"/>
      <dgm:spPr>
        <a:solidFill>
          <a:schemeClr val="accent2">
            <a:lumMod val="60000"/>
            <a:lumOff val="40000"/>
          </a:schemeClr>
        </a:solidFill>
      </dgm:spPr>
      <dgm:t>
        <a:bodyPr/>
        <a:lstStyle/>
        <a:p>
          <a:r>
            <a:rPr lang="en-CA" sz="2000" dirty="0" smtClean="0"/>
            <a:t>Country Analysis</a:t>
          </a:r>
        </a:p>
        <a:p>
          <a:r>
            <a:rPr lang="en-CA" sz="1400" dirty="0" smtClean="0"/>
            <a:t>- Review existing analysis (assessment)</a:t>
          </a:r>
        </a:p>
        <a:p>
          <a:r>
            <a:rPr lang="en-CA" sz="1400" dirty="0" smtClean="0"/>
            <a:t>- UNCT supported analysis</a:t>
          </a:r>
        </a:p>
        <a:p>
          <a:r>
            <a:rPr lang="en-CA" sz="1400" dirty="0" smtClean="0"/>
            <a:t>- Identify UNCT comparative advantages</a:t>
          </a:r>
        </a:p>
        <a:p>
          <a:endParaRPr lang="en-CA" sz="1400" dirty="0"/>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solidFill>
          <a:schemeClr val="accent2">
            <a:lumMod val="60000"/>
            <a:lumOff val="40000"/>
          </a:schemeClr>
        </a:solidFill>
      </dgm:spPr>
      <dgm:t>
        <a:bodyPr/>
        <a:lstStyle/>
        <a:p>
          <a:r>
            <a:rPr lang="en-CA" sz="2000" dirty="0" smtClean="0"/>
            <a:t>Strategic Planning</a:t>
          </a:r>
        </a:p>
        <a:p>
          <a:r>
            <a:rPr lang="en-CA" sz="1400" dirty="0" smtClean="0"/>
            <a:t>- Strategic priorities for UNDAF/ UNDAF Action Plan</a:t>
          </a:r>
          <a:endParaRPr lang="en-CA" sz="1400" dirty="0"/>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solidFill>
          <a:schemeClr val="accent2">
            <a:lumMod val="20000"/>
            <a:lumOff val="80000"/>
          </a:schemeClr>
        </a:solidFill>
      </dgm:spPr>
      <dgm:t>
        <a:bodyPr/>
        <a:lstStyle/>
        <a:p>
          <a:r>
            <a:rPr lang="en-CA" sz="1800" dirty="0" smtClean="0">
              <a:solidFill>
                <a:schemeClr val="tx1"/>
              </a:solidFill>
            </a:rPr>
            <a:t>Programme Planning &amp; Implementation </a:t>
          </a:r>
          <a:r>
            <a:rPr lang="en-CA" sz="1400" dirty="0" smtClean="0">
              <a:solidFill>
                <a:schemeClr val="tx1"/>
              </a:solidFill>
            </a:rPr>
            <a:t>(Agency or Multi-Agency Joint Programmes)</a:t>
          </a:r>
          <a:endParaRPr lang="en-CA" sz="1400" dirty="0">
            <a:solidFill>
              <a:schemeClr val="tx1"/>
            </a:solidFill>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solidFill>
          <a:schemeClr val="accent2">
            <a:lumMod val="60000"/>
            <a:lumOff val="40000"/>
          </a:schemeClr>
        </a:solidFill>
      </dgm:spPr>
      <dgm:t>
        <a:bodyPr/>
        <a:lstStyle/>
        <a:p>
          <a:r>
            <a:rPr lang="en-CA" sz="2000" dirty="0" smtClean="0"/>
            <a:t>Monitoring &amp; Evaluation</a:t>
          </a:r>
          <a:endParaRPr lang="en-CA" sz="2000" dirty="0"/>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dgm:t>
        <a:bodyPr/>
        <a:lstStyle/>
        <a:p>
          <a:endParaRPr lang="en-CA"/>
        </a:p>
      </dgm:t>
    </dgm:pt>
    <dgm:pt modelId="{45ECDA69-CB63-4BD2-BECF-7578CA892ED2}" type="pres">
      <dgm:prSet presAssocID="{6F37DCA6-B962-4F32-BB9B-958211E9FE65}" presName="sibTransFirstNode" presStyleLbl="bgShp" presStyleIdx="0" presStyleCnt="1"/>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dgm:t>
        <a:bodyPr/>
        <a:lstStyle/>
        <a:p>
          <a:endParaRPr lang="en-CA"/>
        </a:p>
      </dgm:t>
    </dgm:pt>
  </dgm:ptLst>
  <dgm:cxnLst>
    <dgm:cxn modelId="{53899B67-04E9-45FB-9ED4-47606C0945E1}" type="presOf" srcId="{CCC7CF17-8F24-4752-A5AD-F3A80A070AF1}" destId="{464B3E4B-619D-4ED5-88F1-80285A820723}"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B46739DE-CB3E-4D90-88BB-0D204F0F5CA5}" type="presOf" srcId="{D60B7D15-2708-4B0F-A15E-070CC9159A5B}" destId="{16A93882-C862-471F-B937-F0A7D51FDBE2}" srcOrd="0" destOrd="0" presId="urn:microsoft.com/office/officeart/2005/8/layout/cycle3"/>
    <dgm:cxn modelId="{566567DA-90A6-4209-8BE3-BF884FBF10D1}" type="presOf" srcId="{343E1040-D71E-45DD-B560-3C8F313B3FD1}" destId="{5159D955-2041-45DF-8702-BB171C7A94F5}" srcOrd="0" destOrd="0" presId="urn:microsoft.com/office/officeart/2005/8/layout/cycle3"/>
    <dgm:cxn modelId="{8278D0EA-0EB6-477A-A511-B331F5B8BE53}" type="presOf" srcId="{412909ED-44B1-49DA-856F-DB146811E653}" destId="{EEF237A7-1A40-4B53-8734-47DB5F3C6BBA}" srcOrd="0" destOrd="0" presId="urn:microsoft.com/office/officeart/2005/8/layout/cycle3"/>
    <dgm:cxn modelId="{D408528E-DCDA-419B-B697-9ADEF3FE702E}" type="presOf" srcId="{6F37DCA6-B962-4F32-BB9B-958211E9FE65}" destId="{45ECDA69-CB63-4BD2-BECF-7578CA892ED2}"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0C1E9F9F-7957-49A3-B845-25A4E44260C8}" type="presOf" srcId="{F3B0B6BA-E7CD-4330-9918-CA08047B30E7}" destId="{C173DE4D-39AA-4BF5-B038-C0DE79265639}" srcOrd="0" destOrd="0" presId="urn:microsoft.com/office/officeart/2005/8/layout/cycle3"/>
    <dgm:cxn modelId="{3FE778A0-9CB6-4EF6-BDA7-28A56A2A04D9}" srcId="{343E1040-D71E-45DD-B560-3C8F313B3FD1}" destId="{A8E0929E-3F58-4D76-982E-795C407F2247}" srcOrd="3" destOrd="0" parTransId="{0EAAEDCC-3EC9-456E-B3A1-6CF803266DC1}" sibTransId="{E7921541-E4BE-484A-80BF-887DFD77068F}"/>
    <dgm:cxn modelId="{4CB1FEEA-3D38-4A5C-AA17-5C3F475FE353}" type="presOf" srcId="{A8E0929E-3F58-4D76-982E-795C407F2247}" destId="{D37AFB92-4B60-4D23-BF66-6836633136E9}" srcOrd="0" destOrd="0" presId="urn:microsoft.com/office/officeart/2005/8/layout/cycle3"/>
    <dgm:cxn modelId="{0217EB31-F25A-418A-82B0-060B4BF914E0}" srcId="{343E1040-D71E-45DD-B560-3C8F313B3FD1}" destId="{CCC7CF17-8F24-4752-A5AD-F3A80A070AF1}" srcOrd="2" destOrd="0" parTransId="{69961F41-1AA8-4E6F-8B62-1677EFB4792F}" sibTransId="{16AA4991-08BF-4F2E-B89C-1A809FA4BBEB}"/>
    <dgm:cxn modelId="{5A1A262E-4C59-421D-96BB-2CB10C37322E}" srcId="{343E1040-D71E-45DD-B560-3C8F313B3FD1}" destId="{D60B7D15-2708-4B0F-A15E-070CC9159A5B}" srcOrd="1" destOrd="0" parTransId="{1116056A-A8D2-40D3-8F47-8AE5F8CA1ABB}" sibTransId="{91346739-35D8-4A8E-969D-F924C4C461A0}"/>
    <dgm:cxn modelId="{A457D0C3-051B-4509-9E13-4568AC91A5EE}" type="presParOf" srcId="{5159D955-2041-45DF-8702-BB171C7A94F5}" destId="{E5BE762F-37CA-45A2-959C-D446A14FEF21}" srcOrd="0" destOrd="0" presId="urn:microsoft.com/office/officeart/2005/8/layout/cycle3"/>
    <dgm:cxn modelId="{A7555F5D-064C-4D16-B152-BDE589973572}" type="presParOf" srcId="{E5BE762F-37CA-45A2-959C-D446A14FEF21}" destId="{C173DE4D-39AA-4BF5-B038-C0DE79265639}" srcOrd="0" destOrd="0" presId="urn:microsoft.com/office/officeart/2005/8/layout/cycle3"/>
    <dgm:cxn modelId="{C9C98A24-C54A-4071-B4F7-49DD2042CDE1}" type="presParOf" srcId="{E5BE762F-37CA-45A2-959C-D446A14FEF21}" destId="{45ECDA69-CB63-4BD2-BECF-7578CA892ED2}" srcOrd="1" destOrd="0" presId="urn:microsoft.com/office/officeart/2005/8/layout/cycle3"/>
    <dgm:cxn modelId="{A09B3AC5-D562-419E-81AA-DF604983F4D0}" type="presParOf" srcId="{E5BE762F-37CA-45A2-959C-D446A14FEF21}" destId="{16A93882-C862-471F-B937-F0A7D51FDBE2}" srcOrd="2" destOrd="0" presId="urn:microsoft.com/office/officeart/2005/8/layout/cycle3"/>
    <dgm:cxn modelId="{CB2767EB-E4B0-4511-A17E-E53AF8276689}" type="presParOf" srcId="{E5BE762F-37CA-45A2-959C-D446A14FEF21}" destId="{464B3E4B-619D-4ED5-88F1-80285A820723}" srcOrd="3" destOrd="0" presId="urn:microsoft.com/office/officeart/2005/8/layout/cycle3"/>
    <dgm:cxn modelId="{FFD5169B-C165-4DDA-8AA3-EB685B1DB64D}" type="presParOf" srcId="{E5BE762F-37CA-45A2-959C-D446A14FEF21}" destId="{D37AFB92-4B60-4D23-BF66-6836633136E9}" srcOrd="4" destOrd="0" presId="urn:microsoft.com/office/officeart/2005/8/layout/cycle3"/>
    <dgm:cxn modelId="{B23242A1-A68E-495D-98FB-6E7CF2885305}"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638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F199AE6-456F-4A9A-BE22-D007C17AD4EA}" type="datetimeFigureOut">
              <a:rPr lang="en-US"/>
              <a:pPr>
                <a:defRPr/>
              </a:pPr>
              <a:t>5/4/2011</a:t>
            </a:fld>
            <a:endParaRPr lang="en-US"/>
          </a:p>
        </p:txBody>
      </p:sp>
      <p:sp>
        <p:nvSpPr>
          <p:cNvPr id="1331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639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0033023-9834-444D-94CC-8123B9BDD899}" type="slidenum">
              <a:rPr lang="en-US"/>
              <a:pPr>
                <a:defRPr/>
              </a:pPr>
              <a:t>‹#›</a:t>
            </a:fld>
            <a:endParaRPr lang="en-US"/>
          </a:p>
        </p:txBody>
      </p:sp>
    </p:spTree>
    <p:extLst>
      <p:ext uri="{BB962C8B-B14F-4D97-AF65-F5344CB8AC3E}">
        <p14:creationId xmlns:p14="http://schemas.microsoft.com/office/powerpoint/2010/main" val="23735660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xfrm>
            <a:off x="915988" y="744538"/>
            <a:ext cx="4964112" cy="3722687"/>
          </a:xfrm>
          <a:ln/>
        </p:spPr>
      </p:sp>
      <p:sp>
        <p:nvSpPr>
          <p:cNvPr id="15362" name="Rectangle 3"/>
          <p:cNvSpPr>
            <a:spLocks noGrp="1"/>
          </p:cNvSpPr>
          <p:nvPr>
            <p:ph type="body" idx="1"/>
          </p:nvPr>
        </p:nvSpPr>
        <p:spPr>
          <a:xfrm>
            <a:off x="906463" y="4714875"/>
            <a:ext cx="4984750" cy="4467225"/>
          </a:xfrm>
          <a:noFill/>
          <a:ln/>
        </p:spPr>
        <p:txBody>
          <a:bodyPr/>
          <a:lstStyle/>
          <a:p>
            <a:pPr eaLnBrk="1" hangingPunct="1"/>
            <a:r>
              <a:rPr lang="en-US" b="1" smtClean="0"/>
              <a:t>Expected Results</a:t>
            </a:r>
            <a:endParaRPr lang="en-CA" smtClean="0"/>
          </a:p>
          <a:p>
            <a:pPr eaLnBrk="1" hangingPunct="1"/>
            <a:r>
              <a:rPr lang="en-US" smtClean="0"/>
              <a:t>Participants have a common understanding of RBM, and can explain how a HRBA strengthens the formulation of results and indicators</a:t>
            </a:r>
            <a:endParaRPr lang="en-CA" smtClean="0"/>
          </a:p>
          <a:p>
            <a:pPr eaLnBrk="1" hangingPunct="1"/>
            <a:r>
              <a:rPr lang="en-US" smtClean="0"/>
              <a:t>Participants have practiced the formulation of outcomes, outputs, and indicators, on the basis of a human rights-based analysis</a:t>
            </a:r>
            <a:endParaRPr lang="en-CA" smtClean="0"/>
          </a:p>
          <a:p>
            <a:pPr eaLnBrk="1" hangingPunct="1"/>
            <a:r>
              <a:rPr lang="en-US" smtClean="0"/>
              <a:t>Participants have a better sense of the struggle that many UNCTs go through as they attempt to formulate SMART results in the inter-agency setting</a:t>
            </a:r>
            <a:endParaRPr lang="en-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xfrm>
            <a:off x="915988" y="744538"/>
            <a:ext cx="4964112" cy="3722687"/>
          </a:xfrm>
          <a:ln/>
        </p:spPr>
      </p:sp>
      <p:sp>
        <p:nvSpPr>
          <p:cNvPr id="33794"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3379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12D98B35-069C-48DB-A2F4-AE4E07003CE9}" type="slidenum">
              <a:rPr lang="en-GB" sz="1200">
                <a:latin typeface="Times New Roman" pitchFamily="18" charset="0"/>
              </a:rPr>
              <a:pPr algn="r"/>
              <a:t>10</a:t>
            </a:fld>
            <a:endParaRPr lang="en-GB" sz="120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2A04BCAA-D9CD-4B9C-91F2-864A8E96F0C2}" type="slidenum">
              <a:rPr lang="en-GB" sz="1200">
                <a:latin typeface="Times New Roman" pitchFamily="18" charset="0"/>
              </a:rPr>
              <a:pPr algn="r"/>
              <a:t>11</a:t>
            </a:fld>
            <a:endParaRPr lang="en-GB" sz="1200">
              <a:latin typeface="Times New Roman" pitchFamily="18" charset="0"/>
            </a:endParaRPr>
          </a:p>
        </p:txBody>
      </p:sp>
      <p:sp>
        <p:nvSpPr>
          <p:cNvPr id="35842" name="Rectangle 2"/>
          <p:cNvSpPr>
            <a:spLocks noGrp="1" noRot="1" noChangeAspect="1" noChangeArrowheads="1" noTextEdit="1"/>
          </p:cNvSpPr>
          <p:nvPr>
            <p:ph type="sldImg"/>
          </p:nvPr>
        </p:nvSpPr>
        <p:spPr>
          <a:xfrm>
            <a:off x="1774825" y="711200"/>
            <a:ext cx="2933700" cy="2200275"/>
          </a:xfrm>
          <a:ln/>
        </p:spPr>
      </p:sp>
      <p:sp>
        <p:nvSpPr>
          <p:cNvPr id="35843" name="Rectangle 3"/>
          <p:cNvSpPr>
            <a:spLocks noGrp="1" noChangeArrowheads="1"/>
          </p:cNvSpPr>
          <p:nvPr>
            <p:ph type="body" idx="1"/>
          </p:nvPr>
        </p:nvSpPr>
        <p:spPr>
          <a:xfrm>
            <a:off x="534988" y="3132138"/>
            <a:ext cx="5727700" cy="6229350"/>
          </a:xfrm>
          <a:noFill/>
          <a:ln/>
        </p:spPr>
        <p:txBody>
          <a:bodyPr/>
          <a:lstStyle/>
          <a:p>
            <a:pPr eaLnBrk="1" hangingPunct="1"/>
            <a:r>
              <a:rPr lang="en-AU" sz="800" b="1" i="1" smtClean="0"/>
              <a:t>RBM Handbook p.21-22, 25-26 </a:t>
            </a:r>
            <a:r>
              <a:rPr lang="en-CA" sz="800" b="1" smtClean="0"/>
              <a:t>THIS HANDBOOK IS STILL IN DRAFT VERSION AND NOT YET AVAILABLE FOR DISTRIBUTION – THIS NOTE IS FOR FACILITATORS REFERENCE ONLY</a:t>
            </a:r>
            <a:endParaRPr lang="en-CA" sz="800" b="1" i="1" smtClean="0"/>
          </a:p>
          <a:p>
            <a:pPr eaLnBrk="1" hangingPunct="1"/>
            <a:endParaRPr lang="en-AU" sz="800" b="1" i="1" smtClean="0"/>
          </a:p>
          <a:p>
            <a:pPr eaLnBrk="1" hangingPunct="1"/>
            <a:r>
              <a:rPr lang="en-CA" sz="800" b="1" i="1" smtClean="0"/>
              <a:t>Indicators </a:t>
            </a:r>
            <a:r>
              <a:rPr lang="en-CA" sz="800" smtClean="0"/>
              <a:t>are quantitative or qualitative variables that allow the verification of changes produced by a development intervention relative to what was planned. </a:t>
            </a:r>
            <a:r>
              <a:rPr lang="en-CA" sz="800" b="1" i="1" smtClean="0"/>
              <a:t>Quantitative indicators </a:t>
            </a:r>
            <a:r>
              <a:rPr lang="en-CA" sz="800" smtClean="0"/>
              <a:t>are a number, percentage or ratio of.</a:t>
            </a:r>
          </a:p>
          <a:p>
            <a:pPr eaLnBrk="1" hangingPunct="1"/>
            <a:r>
              <a:rPr lang="en-CA" sz="800" b="1" i="1" smtClean="0"/>
              <a:t>Qualitative indicators </a:t>
            </a:r>
            <a:r>
              <a:rPr lang="en-CA" sz="800" smtClean="0"/>
              <a:t>seek to measure quality and many times are based on perception, opinion or levels of satisfaction. Examples are provided in Table 4. More detailed information is available in the UNDAF Technical Brief on Indicators. </a:t>
            </a:r>
          </a:p>
          <a:p>
            <a:pPr eaLnBrk="1" hangingPunct="1"/>
            <a:r>
              <a:rPr lang="en-CA" sz="800" smtClean="0"/>
              <a:t>It should be noted that there can be an overlap between quantitative and qualitative indicators. For example, some statistical data can have qualitative meaning – composite indices and some qualitative information can be stated with numbers, e.g., the results of an expert survey where progress is measured on a scale of 10-5. In such cases, there is not such a clear divide between indicator types. Indicators should also be in neutral language, such as the level or degree of satisfaction‘ or percentage of school enrolment by gender </a:t>
            </a:r>
          </a:p>
          <a:p>
            <a:pPr eaLnBrk="1" hangingPunct="1"/>
            <a:r>
              <a:rPr lang="en-CA" sz="800" b="1" i="1" smtClean="0"/>
              <a:t>Proxy indicators </a:t>
            </a:r>
            <a:r>
              <a:rPr lang="en-CA" sz="800" smtClean="0"/>
              <a:t>are used when results cannot be measured directly. For example, a proxy measure of improved governance could be, in some cases, the number of political parties and voter turnout. </a:t>
            </a:r>
          </a:p>
          <a:p>
            <a:pPr eaLnBrk="1" hangingPunct="1"/>
            <a:r>
              <a:rPr lang="en-CA" sz="800" b="1" i="1" smtClean="0"/>
              <a:t>Process indicators </a:t>
            </a:r>
            <a:r>
              <a:rPr lang="en-CA" sz="800" smtClean="0"/>
              <a:t>are used to monitor the performance of development processes within a project or programme, and address issues such as consultation, participation, and access to information.</a:t>
            </a:r>
          </a:p>
          <a:p>
            <a:pPr eaLnBrk="1" hangingPunct="1"/>
            <a:endParaRPr lang="en-CA" sz="800" smtClean="0"/>
          </a:p>
          <a:p>
            <a:pPr eaLnBrk="1" hangingPunct="1"/>
            <a:r>
              <a:rPr lang="en-CA" sz="800" smtClean="0"/>
              <a:t>For each result there should be </a:t>
            </a:r>
            <a:r>
              <a:rPr lang="en-CA" sz="800" b="1" smtClean="0"/>
              <a:t>a maximum of 2-3 quantitative and qualitative indicators</a:t>
            </a:r>
            <a:r>
              <a:rPr lang="en-CA" sz="800" smtClean="0"/>
              <a:t> per results statement. It is important not to exceed this number of indicators for each result as this will make collection of data more cumbersome and expensive. Two to three indicators per result statement will ensure that the findings are corroborated by different indicators and/or sources of information and that the findings are solid and credible.</a:t>
            </a:r>
          </a:p>
          <a:p>
            <a:pPr eaLnBrk="1" hangingPunct="1"/>
            <a:endParaRPr lang="en-CA" sz="800" smtClean="0"/>
          </a:p>
          <a:p>
            <a:pPr eaLnBrk="1" hangingPunct="1"/>
            <a:r>
              <a:rPr lang="en-CA" sz="800" b="1" smtClean="0"/>
              <a:t>Monitoring</a:t>
            </a:r>
            <a:r>
              <a:rPr lang="en-CA" sz="800" smtClean="0"/>
              <a:t> is an important task in the life of a programme or project. It involves regular and systematic assessment based on participation, reflection, feedback, data collection, analysis of actual performance (using indicators) and regular reporting. Monitoring makes it possible to understand where the UNCT is in relation to the results planned, track progress (on the basis of intended results and agreed indicators), and identify issues and analyze relevant information and reports that become available as they implement. The UNCT also monitors to fulfill accountability requirements; communicate, review and report results to stakeholders; adjust approaches to implementation if necessary; and inform decision-making. Monitoring feeds into evaluation and real-time learning.   </a:t>
            </a:r>
            <a:endParaRPr lang="en-AU" sz="8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xfrm>
            <a:off x="915988" y="744538"/>
            <a:ext cx="4964112" cy="3722687"/>
          </a:xfrm>
          <a:ln/>
        </p:spPr>
      </p:sp>
      <p:sp>
        <p:nvSpPr>
          <p:cNvPr id="37890" name="Notes Placeholder 2"/>
          <p:cNvSpPr>
            <a:spLocks noGrp="1"/>
          </p:cNvSpPr>
          <p:nvPr>
            <p:ph type="body" idx="1"/>
          </p:nvPr>
        </p:nvSpPr>
        <p:spPr>
          <a:xfrm>
            <a:off x="906463" y="4714875"/>
            <a:ext cx="4984750" cy="4467225"/>
          </a:xfrm>
          <a:noFill/>
          <a:ln/>
        </p:spPr>
        <p:txBody>
          <a:bodyPr/>
          <a:lstStyle/>
          <a:p>
            <a:pPr eaLnBrk="1" hangingPunct="1"/>
            <a:r>
              <a:rPr lang="en-GB" sz="800" smtClean="0">
                <a:ea typeface="ＭＳ Ｐゴシック"/>
                <a:cs typeface="ＭＳ Ｐゴシック"/>
              </a:rPr>
              <a:t>Human rights principles and standards guide:</a:t>
            </a:r>
          </a:p>
          <a:p>
            <a:pPr eaLnBrk="1" hangingPunct="1"/>
            <a:endParaRPr lang="en-GB" sz="800" smtClean="0">
              <a:ea typeface="ＭＳ Ｐゴシック"/>
              <a:cs typeface="ＭＳ Ｐゴシック"/>
            </a:endParaRPr>
          </a:p>
          <a:p>
            <a:pPr eaLnBrk="1" hangingPunct="1"/>
            <a:r>
              <a:rPr lang="en-GB" sz="800" smtClean="0">
                <a:ea typeface="ＭＳ Ｐゴシック"/>
                <a:cs typeface="ＭＳ Ｐゴシック"/>
              </a:rPr>
              <a:t>Selection of indicators </a:t>
            </a:r>
          </a:p>
          <a:p>
            <a:pPr eaLnBrk="1" hangingPunct="1"/>
            <a:endParaRPr lang="en-US" sz="800" smtClean="0">
              <a:ea typeface="ＭＳ Ｐゴシック"/>
              <a:cs typeface="ＭＳ Ｐゴシック"/>
            </a:endParaRPr>
          </a:p>
          <a:p>
            <a:pPr eaLnBrk="1" hangingPunct="1"/>
            <a:r>
              <a:rPr lang="en-US" sz="800" smtClean="0">
                <a:ea typeface="ＭＳ Ｐゴシック"/>
                <a:cs typeface="ＭＳ Ｐゴシック"/>
              </a:rPr>
              <a:t>Monitoring and reporting processes</a:t>
            </a:r>
          </a:p>
          <a:p>
            <a:pPr eaLnBrk="1" hangingPunct="1"/>
            <a:r>
              <a:rPr lang="en-US" sz="800" smtClean="0">
                <a:ea typeface="ＭＳ Ｐゴシック"/>
                <a:cs typeface="ＭＳ Ｐゴシック"/>
              </a:rPr>
              <a:t>A HRBA calls for ensuring that </a:t>
            </a:r>
            <a:r>
              <a:rPr lang="en-US" sz="800" u="sng" smtClean="0">
                <a:ea typeface="ＭＳ Ｐゴシック"/>
                <a:cs typeface="ＭＳ Ｐゴシック"/>
              </a:rPr>
              <a:t>both rights-holders and duty-bearers are involved in M&amp;E</a:t>
            </a:r>
            <a:r>
              <a:rPr lang="en-US" sz="800" smtClean="0">
                <a:ea typeface="ＭＳ Ｐゴシック"/>
                <a:cs typeface="ＭＳ Ｐゴシック"/>
              </a:rPr>
              <a:t>, as well as individuals or groups, such as NGOs, who are external to the project and can give an objective perspective</a:t>
            </a:r>
          </a:p>
          <a:p>
            <a:pPr eaLnBrk="1" hangingPunct="1"/>
            <a:endParaRPr lang="en-CA" sz="800" smtClean="0"/>
          </a:p>
        </p:txBody>
      </p:sp>
      <p:sp>
        <p:nvSpPr>
          <p:cNvPr id="3789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64ADE6B-C12C-4AF1-ACFE-AF43193C8CB9}" type="slidenum">
              <a:rPr lang="en-GB" sz="1200">
                <a:latin typeface="Times New Roman" pitchFamily="18" charset="0"/>
              </a:rPr>
              <a:pPr algn="r"/>
              <a:t>12</a:t>
            </a:fld>
            <a:endParaRPr lang="en-GB" sz="120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xfrm>
            <a:off x="915988" y="744538"/>
            <a:ext cx="4964112" cy="3722687"/>
          </a:xfrm>
          <a:ln/>
        </p:spPr>
      </p:sp>
      <p:sp>
        <p:nvSpPr>
          <p:cNvPr id="39938" name="Notes Placeholder 2"/>
          <p:cNvSpPr>
            <a:spLocks noGrp="1"/>
          </p:cNvSpPr>
          <p:nvPr>
            <p:ph type="body" idx="1"/>
          </p:nvPr>
        </p:nvSpPr>
        <p:spPr>
          <a:xfrm>
            <a:off x="906463" y="4714875"/>
            <a:ext cx="4984750" cy="4467225"/>
          </a:xfrm>
          <a:noFill/>
          <a:ln/>
        </p:spPr>
        <p:txBody>
          <a:bodyPr/>
          <a:lstStyle/>
          <a:p>
            <a:pPr eaLnBrk="1" hangingPunct="1"/>
            <a:r>
              <a:rPr lang="en-CA" sz="800" b="1" i="1" smtClean="0"/>
              <a:t>RBM Handbook, p.19-20.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i="1" smtClean="0"/>
              <a:t>Human rights based approach</a:t>
            </a:r>
            <a:r>
              <a:rPr lang="en-CA" sz="800" smtClean="0"/>
              <a:t>. The human rights-based approach brings to RBM the use of a conceptual framework to understand the causes of fulfillment or not of human rights and in doing so brings to light the underlying issues that impede development progress. It is based on international human rights standards and principles and develops the capacities of rights-holders to claim their rights and duty-bearers to fulfill their obligations. Apart from its normative value as a set of universally agreed values, standards and principles, HRBA leads to better and more sustainable results. It does so by analyzing and addressing the inequalities, discriminatory practices and unjust power relations that are often at the heart of development problems and which pose a serious threat to development progress if left unaddressed. The box below highlights HRBA within the RBM context. </a:t>
            </a:r>
          </a:p>
          <a:p>
            <a:pPr eaLnBrk="1" hangingPunct="1"/>
            <a:endParaRPr lang="en-CA" sz="800" smtClean="0"/>
          </a:p>
          <a:p>
            <a:pPr eaLnBrk="1" hangingPunct="1"/>
            <a:r>
              <a:rPr lang="en-CA" sz="800" b="1" smtClean="0"/>
              <a:t>What does a human-rights-based approach (HRBA) add to RBM? </a:t>
            </a:r>
            <a:endParaRPr lang="en-CA" sz="800" smtClean="0"/>
          </a:p>
          <a:p>
            <a:pPr eaLnBrk="1" hangingPunct="1"/>
            <a:r>
              <a:rPr lang="en-CA" sz="800" smtClean="0"/>
              <a:t>While RBM is a management tool to help reach a desired result, HRBA is a framework that helps define the results and the process by which they are achieved. </a:t>
            </a:r>
          </a:p>
          <a:p>
            <a:pPr eaLnBrk="1" hangingPunct="1"/>
            <a:r>
              <a:rPr lang="en-CA" sz="800" smtClean="0"/>
              <a:t>HRBA specifies who should be the subject of programming results: rights-holders and duty-bearers: </a:t>
            </a:r>
          </a:p>
          <a:p>
            <a:pPr eaLnBrk="1" hangingPunct="1"/>
            <a:r>
              <a:rPr lang="en-CA" sz="800" b="1" i="1" smtClean="0"/>
              <a:t>-Outcomes </a:t>
            </a:r>
            <a:r>
              <a:rPr lang="en-CA" sz="800" smtClean="0"/>
              <a:t>should reflect the improvement in the performance or the strengthened responsibility of the right-holder and duty-bearer resulting from institutional or behavioural change. </a:t>
            </a:r>
          </a:p>
          <a:p>
            <a:pPr eaLnBrk="1" hangingPunct="1"/>
            <a:r>
              <a:rPr lang="en-CA" sz="800" b="1" i="1" smtClean="0"/>
              <a:t>-Outputs </a:t>
            </a:r>
            <a:r>
              <a:rPr lang="en-CA" sz="800" smtClean="0"/>
              <a:t>should close the capacity gaps. </a:t>
            </a:r>
          </a:p>
          <a:p>
            <a:pPr eaLnBrk="1" hangingPunct="1"/>
            <a:r>
              <a:rPr lang="en-CA" sz="800" smtClean="0"/>
              <a:t>Monitoring how programmes have been guided by human rights principles *non-discrimination, participation, accountability) in the process of reaching results. </a:t>
            </a:r>
          </a:p>
          <a:p>
            <a:pPr eaLnBrk="1" hangingPunct="1"/>
            <a:r>
              <a:rPr lang="en-CA" sz="800" smtClean="0"/>
              <a:t>Specifying what should be the programming results: the realization of human rights as laid down in international instruments. </a:t>
            </a:r>
          </a:p>
        </p:txBody>
      </p:sp>
      <p:sp>
        <p:nvSpPr>
          <p:cNvPr id="3993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8F143BE7-5D38-4DBD-8EA8-A238C8C2F82C}" type="slidenum">
              <a:rPr lang="en-GB" sz="1200">
                <a:latin typeface="Times New Roman" pitchFamily="18" charset="0"/>
              </a:rPr>
              <a:pPr algn="r"/>
              <a:t>13</a:t>
            </a:fld>
            <a:endParaRPr lang="en-GB" sz="120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047CEDD7-AC4C-454C-B85F-B26869FBD554}" type="slidenum">
              <a:rPr lang="en-GB" sz="1200">
                <a:latin typeface="Times New Roman" pitchFamily="18" charset="0"/>
              </a:rPr>
              <a:pPr algn="r"/>
              <a:t>14</a:t>
            </a:fld>
            <a:endParaRPr lang="en-GB" sz="1200">
              <a:latin typeface="Times New Roman" pitchFamily="18" charset="0"/>
            </a:endParaRPr>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xfrm>
            <a:off x="906463" y="4714875"/>
            <a:ext cx="4984750" cy="4467225"/>
          </a:xfrm>
          <a:noFill/>
          <a:ln/>
        </p:spPr>
        <p:txBody>
          <a:bodyPr/>
          <a:lstStyle/>
          <a:p>
            <a:pPr eaLnBrk="1" hangingPunct="1"/>
            <a:endParaRPr lang="en-A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85E65F5E-91A2-4CC5-901A-B84CB0D28AFC}" type="slidenum">
              <a:rPr lang="en-GB" sz="1200">
                <a:latin typeface="Times New Roman" pitchFamily="18" charset="0"/>
              </a:rPr>
              <a:pPr algn="r"/>
              <a:t>15</a:t>
            </a:fld>
            <a:endParaRPr lang="en-GB" sz="1200">
              <a:latin typeface="Times New Roman" pitchFamily="18"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06463" y="4714875"/>
            <a:ext cx="4984750" cy="4467225"/>
          </a:xfrm>
          <a:noFill/>
          <a:ln/>
        </p:spPr>
        <p:txBody>
          <a:bodyPr/>
          <a:lstStyle/>
          <a:p>
            <a:pPr eaLnBrk="1" hangingPunct="1"/>
            <a:r>
              <a:rPr lang="en-GB" sz="800" u="sng" smtClean="0"/>
              <a:t>Difficult to apply causal logic</a:t>
            </a:r>
            <a:r>
              <a:rPr lang="en-GB" sz="800" smtClean="0"/>
              <a:t>, especially in relation to  complex, intransparent or multi-faceted processes</a:t>
            </a:r>
          </a:p>
          <a:p>
            <a:pPr eaLnBrk="1" hangingPunct="1">
              <a:buClr>
                <a:schemeClr val="tx1"/>
              </a:buClr>
            </a:pPr>
            <a:endParaRPr lang="en-GB" sz="800" smtClean="0"/>
          </a:p>
          <a:p>
            <a:pPr eaLnBrk="1" hangingPunct="1">
              <a:buClr>
                <a:schemeClr val="tx1"/>
              </a:buClr>
            </a:pPr>
            <a:r>
              <a:rPr lang="en-GB" sz="800" u="sng" smtClean="0"/>
              <a:t>Difficult to learn</a:t>
            </a:r>
            <a:r>
              <a:rPr lang="en-GB" sz="800" smtClean="0"/>
              <a:t>: RBM is not intuitive, not easily 'taught', years of usage required to achieve common understanding and practice</a:t>
            </a:r>
          </a:p>
          <a:p>
            <a:pPr eaLnBrk="1" hangingPunct="1">
              <a:buClr>
                <a:schemeClr val="tx1"/>
              </a:buClr>
            </a:pPr>
            <a:endParaRPr lang="en-GB" sz="800" smtClean="0"/>
          </a:p>
          <a:p>
            <a:pPr eaLnBrk="1" hangingPunct="1">
              <a:buClr>
                <a:schemeClr val="tx1"/>
              </a:buClr>
            </a:pPr>
            <a:r>
              <a:rPr lang="en-GB" sz="800" u="sng" smtClean="0"/>
              <a:t>Difficult to integrate</a:t>
            </a:r>
            <a:r>
              <a:rPr lang="en-GB" sz="800" smtClean="0"/>
              <a:t>, e.g. integrating gender and HR concerns into the results chain and in indicators</a:t>
            </a:r>
          </a:p>
          <a:p>
            <a:pPr eaLnBrk="1" hangingPunct="1">
              <a:buClr>
                <a:schemeClr val="tx1"/>
              </a:buClr>
            </a:pPr>
            <a:endParaRPr lang="en-GB" sz="800" smtClean="0"/>
          </a:p>
          <a:p>
            <a:pPr eaLnBrk="1" hangingPunct="1">
              <a:buClr>
                <a:schemeClr val="tx1"/>
              </a:buClr>
            </a:pPr>
            <a:r>
              <a:rPr lang="en-GB" sz="800" u="sng" smtClean="0"/>
              <a:t>Difficult to revise, </a:t>
            </a:r>
            <a:r>
              <a:rPr lang="en-GB" sz="800" smtClean="0"/>
              <a:t> and therefore often becomes ‘fixed’ </a:t>
            </a:r>
          </a:p>
          <a:p>
            <a:pPr eaLnBrk="1" hangingPunct="1">
              <a:buClr>
                <a:schemeClr val="tx1"/>
              </a:buClr>
            </a:pPr>
            <a:endParaRPr lang="en-GB" sz="800" smtClean="0"/>
          </a:p>
          <a:p>
            <a:pPr eaLnBrk="1" hangingPunct="1">
              <a:buClr>
                <a:schemeClr val="tx1"/>
              </a:buClr>
            </a:pPr>
            <a:r>
              <a:rPr lang="en-GB" sz="800" u="sng" smtClean="0"/>
              <a:t>Difficult to measure</a:t>
            </a:r>
            <a:r>
              <a:rPr lang="en-GB" sz="800" smtClean="0"/>
              <a:t>: multitude of ‘indicator types’, difficulties in choosing a reasonable number, reliance on unmeasurbale indicators, seeking visibility in indicators, weak indicator tracking</a:t>
            </a:r>
          </a:p>
          <a:p>
            <a:pPr eaLnBrk="1" hangingPunct="1">
              <a:buClr>
                <a:schemeClr val="tx1"/>
              </a:buClr>
            </a:pPr>
            <a:endParaRPr lang="en-GB" sz="800" smtClean="0"/>
          </a:p>
          <a:p>
            <a:pPr eaLnBrk="1" hangingPunct="1">
              <a:buClr>
                <a:schemeClr val="tx1"/>
              </a:buClr>
            </a:pPr>
            <a:r>
              <a:rPr lang="en-GB" sz="800" u="sng" smtClean="0"/>
              <a:t>Difficult to ‘attribute</a:t>
            </a:r>
            <a:r>
              <a:rPr lang="en-GB" sz="800" smtClean="0"/>
              <a:t>’, especially at Outcome level </a:t>
            </a:r>
          </a:p>
          <a:p>
            <a:pPr eaLnBrk="1" hangingPunct="1">
              <a:buClr>
                <a:schemeClr val="tx1"/>
              </a:buClr>
            </a:pPr>
            <a:r>
              <a:rPr lang="en-GB" sz="800" smtClean="0"/>
              <a:t>     (UN is accountable but not fully responsible)</a:t>
            </a:r>
            <a:endParaRPr lang="en-AU" sz="8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xfrm>
            <a:off x="915988" y="744538"/>
            <a:ext cx="4964112" cy="3722687"/>
          </a:xfrm>
          <a:ln/>
        </p:spPr>
      </p:sp>
      <p:sp>
        <p:nvSpPr>
          <p:cNvPr id="46082"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b="1" i="1" smtClean="0"/>
          </a:p>
          <a:p>
            <a:pPr eaLnBrk="1" hangingPunct="1"/>
            <a:r>
              <a:rPr lang="en-CA" sz="800" b="1" i="1" smtClean="0"/>
              <a:t>RBM Handbook, p. 8-10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Accountability for Results </a:t>
            </a:r>
          </a:p>
          <a:p>
            <a:pPr eaLnBrk="1" hangingPunct="1"/>
            <a:r>
              <a:rPr lang="en-CA" sz="800" smtClean="0"/>
              <a:t>The concept of ‗mutual accountability‘ has become established as a consideration of development and aid effectiveness, although questions remain on its actual implications. For the purpose of the UNDAF, mutual accountability is interpreted to mean the </a:t>
            </a:r>
            <a:r>
              <a:rPr lang="en-CA" sz="800" i="1" smtClean="0"/>
              <a:t>respective accountability </a:t>
            </a:r>
            <a:r>
              <a:rPr lang="en-CA" sz="800" smtClean="0"/>
              <a:t>of parties working together towards shared outcomes. This notion of respective accountability‘ reflects the fact that accountability is not fungible and must, in the final analysis, be attached to a specific actor. Many stakeholders contribute to UNDAF outcomes and each is accountable for its contribution</a:t>
            </a:r>
            <a:r>
              <a:rPr lang="en-CA" sz="800" i="1" smtClean="0"/>
              <a:t>. </a:t>
            </a:r>
          </a:p>
          <a:p>
            <a:pPr eaLnBrk="1" hangingPunct="1"/>
            <a:endParaRPr lang="en-CA" sz="800" i="1" smtClean="0"/>
          </a:p>
          <a:p>
            <a:pPr eaLnBrk="1" hangingPunct="1"/>
            <a:r>
              <a:rPr lang="en-CA" sz="800" smtClean="0"/>
              <a:t>UN funds, programmes and specialized agencies as members of the UNCT collaborate with national counterparts to determine the outcomes of the UN support in a particular country. The outcomes of UN support are framed in the United Nations Development Assistance Framework (UNDAF) or other agreed common document and always derive from the country‘s national development objectives. </a:t>
            </a:r>
          </a:p>
          <a:p>
            <a:pPr eaLnBrk="1" hangingPunct="1"/>
            <a:r>
              <a:rPr lang="en-CA" sz="800" b="1" smtClean="0"/>
              <a:t>UNCT members are accountable to partner governments for their overall contribution to national development objectives through their contribution to the achievement of specific UNDAF-level outcomes</a:t>
            </a:r>
          </a:p>
          <a:p>
            <a:pPr eaLnBrk="1" hangingPunct="1"/>
            <a:endParaRPr lang="en-CA" sz="800" b="1" smtClean="0"/>
          </a:p>
          <a:p>
            <a:pPr eaLnBrk="1" hangingPunct="1"/>
            <a:r>
              <a:rPr lang="en-CA" sz="800" b="1" i="1" smtClean="0"/>
              <a:t>Put another way…UNCTs are accountable for outcomes, </a:t>
            </a:r>
            <a:r>
              <a:rPr lang="en-CA" sz="800" b="1" i="1" u="sng" smtClean="0"/>
              <a:t>they are not </a:t>
            </a:r>
            <a:r>
              <a:rPr lang="en-CA" sz="800" b="1" i="1" smtClean="0"/>
              <a:t>wholly responsible for their achievement.</a:t>
            </a:r>
          </a:p>
        </p:txBody>
      </p:sp>
      <p:sp>
        <p:nvSpPr>
          <p:cNvPr id="4608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0EED736-F172-47E3-8D13-51F971EB2F8B}" type="slidenum">
              <a:rPr lang="en-GB" sz="1200">
                <a:latin typeface="Times New Roman" pitchFamily="18" charset="0"/>
              </a:rPr>
              <a:pPr algn="r"/>
              <a:t>16</a:t>
            </a:fld>
            <a:endParaRPr lang="en-GB" sz="120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55AD39B0-9161-469F-A0F8-B3F2848670F2}" type="slidenum">
              <a:rPr lang="en-GB" sz="1200">
                <a:latin typeface="Times New Roman" pitchFamily="18" charset="0"/>
              </a:rPr>
              <a:pPr algn="r"/>
              <a:t>17</a:t>
            </a:fld>
            <a:endParaRPr lang="en-GB" sz="1200">
              <a:latin typeface="Times New Roman" pitchFamily="18"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xfrm>
            <a:off x="301625" y="4549775"/>
            <a:ext cx="6118225" cy="5046663"/>
          </a:xfrm>
          <a:noFill/>
          <a:ln/>
        </p:spPr>
        <p:txBody>
          <a:bodyPr/>
          <a:lstStyle/>
          <a:p>
            <a:pPr eaLnBrk="1" hangingPunct="1">
              <a:lnSpc>
                <a:spcPct val="90000"/>
              </a:lnSpc>
            </a:pPr>
            <a:r>
              <a:rPr lang="en-US" sz="1000" dirty="0" smtClean="0"/>
              <a:t>HIDDEN SLIDE</a:t>
            </a:r>
          </a:p>
          <a:p>
            <a:pPr eaLnBrk="1" hangingPunct="1">
              <a:lnSpc>
                <a:spcPct val="90000"/>
              </a:lnSpc>
            </a:pPr>
            <a:endParaRPr lang="en-US" sz="1000" dirty="0" smtClean="0"/>
          </a:p>
          <a:p>
            <a:pPr eaLnBrk="1" hangingPunct="1">
              <a:lnSpc>
                <a:spcPct val="90000"/>
              </a:lnSpc>
            </a:pPr>
            <a:r>
              <a:rPr lang="en-US" sz="1000" dirty="0" smtClean="0"/>
              <a:t>As an introduction to RBM, </a:t>
            </a:r>
            <a:r>
              <a:rPr lang="en-US" sz="1000" dirty="0" err="1" smtClean="0"/>
              <a:t>emphasise</a:t>
            </a:r>
            <a:r>
              <a:rPr lang="en-US" sz="1000" dirty="0" smtClean="0"/>
              <a:t> that there are no absolutes in RBM – rather this is a rough typology to help them navigate – a guide – not a straightjacket. </a:t>
            </a:r>
          </a:p>
          <a:p>
            <a:pPr eaLnBrk="1" hangingPunct="1">
              <a:lnSpc>
                <a:spcPct val="90000"/>
              </a:lnSpc>
            </a:pPr>
            <a:r>
              <a:rPr lang="en-US" sz="1000" dirty="0" smtClean="0"/>
              <a:t>Each of the columns of information appear in order, from left to right. The presenter introduces the results terminology from top to bottom (impact down to activity)</a:t>
            </a:r>
          </a:p>
          <a:p>
            <a:pPr eaLnBrk="1" hangingPunct="1">
              <a:lnSpc>
                <a:spcPct val="90000"/>
              </a:lnSpc>
            </a:pPr>
            <a:r>
              <a:rPr lang="en-US" sz="1000" dirty="0" smtClean="0"/>
              <a:t>Next the arrows come in. </a:t>
            </a:r>
            <a:r>
              <a:rPr lang="en-US" sz="1000" smtClean="0"/>
              <a:t>The main message here is that there is a vertical logic of causality flowing between the levels.</a:t>
            </a:r>
          </a:p>
          <a:p>
            <a:pPr eaLnBrk="1" hangingPunct="1">
              <a:lnSpc>
                <a:spcPct val="90000"/>
              </a:lnSpc>
            </a:pPr>
            <a:r>
              <a:rPr lang="en-US" sz="1000" dirty="0" smtClean="0"/>
              <a:t>Next the yellow column of examples emerge. These examples match the previous slide, so it is an opportunity to clarify again the levels and the causality</a:t>
            </a:r>
          </a:p>
          <a:p>
            <a:pPr eaLnBrk="1" hangingPunct="1">
              <a:lnSpc>
                <a:spcPct val="90000"/>
              </a:lnSpc>
            </a:pPr>
            <a:r>
              <a:rPr lang="en-US" sz="1000" dirty="0" smtClean="0"/>
              <a:t>Next the “</a:t>
            </a:r>
            <a:r>
              <a:rPr lang="en-US" sz="1000" u="sng" dirty="0" smtClean="0"/>
              <a:t>If – Then</a:t>
            </a:r>
            <a:r>
              <a:rPr lang="en-US" sz="1000" dirty="0" smtClean="0"/>
              <a:t>” flags appear. Again, </a:t>
            </a:r>
            <a:r>
              <a:rPr lang="en-US" sz="1000" dirty="0" err="1" smtClean="0"/>
              <a:t>emphasise</a:t>
            </a:r>
            <a:r>
              <a:rPr lang="en-US" sz="1000" dirty="0" smtClean="0"/>
              <a:t> the vertical, causal logic of results. </a:t>
            </a:r>
          </a:p>
          <a:p>
            <a:pPr eaLnBrk="1" hangingPunct="1">
              <a:lnSpc>
                <a:spcPct val="90000"/>
              </a:lnSpc>
            </a:pPr>
            <a:r>
              <a:rPr lang="en-US" sz="1000" dirty="0" smtClean="0"/>
              <a:t>The white column emerges to provide the overall focus of change for each level of result.</a:t>
            </a:r>
          </a:p>
          <a:p>
            <a:pPr eaLnBrk="1" hangingPunct="1">
              <a:lnSpc>
                <a:spcPct val="90000"/>
              </a:lnSpc>
            </a:pPr>
            <a:r>
              <a:rPr lang="en-US" sz="1000" dirty="0" smtClean="0"/>
              <a:t>The green column then emerges, </a:t>
            </a:r>
            <a:r>
              <a:rPr lang="en-US" sz="1000" dirty="0" err="1" smtClean="0"/>
              <a:t>emphasising</a:t>
            </a:r>
            <a:r>
              <a:rPr lang="en-US" sz="1000" dirty="0" smtClean="0"/>
              <a:t> the rough timeframe for levels of results.</a:t>
            </a:r>
          </a:p>
          <a:p>
            <a:pPr eaLnBrk="1" hangingPunct="1">
              <a:lnSpc>
                <a:spcPct val="90000"/>
              </a:lnSpc>
            </a:pPr>
            <a:r>
              <a:rPr lang="en-US" sz="1000" dirty="0" smtClean="0"/>
              <a:t>Next the red triangle emerges. Message: that collective accountability for results increases as they move up the chain of results. At the outcome level, no single agency is likely to be able to guarantee a result. Rather, the collective efforts of several agencies and partners will be needed. </a:t>
            </a:r>
          </a:p>
          <a:p>
            <a:pPr eaLnBrk="1" hangingPunct="1">
              <a:lnSpc>
                <a:spcPct val="90000"/>
              </a:lnSpc>
            </a:pPr>
            <a:r>
              <a:rPr lang="en-US" sz="1000" dirty="0" smtClean="0"/>
              <a:t>Last – the second level of outcome appears. This is the time to introduce the UN’s approach to RBM which has two levels of Outcome – UNDAF Outcome and contributing CP Outcomes. Point out that the second level of outcome is still an outcome level result (</a:t>
            </a:r>
            <a:r>
              <a:rPr lang="en-US" sz="1000" dirty="0" err="1" smtClean="0"/>
              <a:t>ie</a:t>
            </a:r>
            <a:r>
              <a:rPr lang="en-US" sz="1000" dirty="0" smtClean="0"/>
              <a:t> institutional/ </a:t>
            </a:r>
            <a:r>
              <a:rPr lang="en-US" sz="1000" dirty="0" err="1" smtClean="0"/>
              <a:t>behavioural</a:t>
            </a:r>
            <a:r>
              <a:rPr lang="en-US" sz="1000" dirty="0" smtClean="0"/>
              <a:t>; 5 years) </a:t>
            </a:r>
            <a:r>
              <a:rPr lang="en-US" sz="1000" u="sng" dirty="0" smtClean="0"/>
              <a:t>BUT</a:t>
            </a:r>
            <a:r>
              <a:rPr lang="en-US" sz="1000" dirty="0" smtClean="0"/>
              <a:t> that it has a higher level of ambition.  </a:t>
            </a:r>
          </a:p>
          <a:p>
            <a:pPr eaLnBrk="1" hangingPunct="1">
              <a:lnSpc>
                <a:spcPct val="90000"/>
              </a:lnSpc>
            </a:pPr>
            <a:r>
              <a:rPr lang="en-US" sz="1000" dirty="0" smtClean="0"/>
              <a:t>Now, show how different levels of results relate to human these results fit into the Results Matrix.</a:t>
            </a:r>
          </a:p>
          <a:p>
            <a:pPr eaLnBrk="1" hangingPunct="1">
              <a:lnSpc>
                <a:spcPct val="90000"/>
              </a:lnSpc>
            </a:pPr>
            <a:r>
              <a:rPr lang="en-GB" sz="1000" dirty="0" smtClean="0"/>
              <a:t>Realization of human rights, as laid sown in international instruments:</a:t>
            </a:r>
          </a:p>
          <a:p>
            <a:pPr eaLnBrk="1" hangingPunct="1">
              <a:lnSpc>
                <a:spcPct val="90000"/>
              </a:lnSpc>
            </a:pPr>
            <a:r>
              <a:rPr lang="en-GB" sz="1000" b="1" dirty="0" smtClean="0"/>
              <a:t>Impacts	Human change – change in quality of life – realisation of HRs</a:t>
            </a:r>
          </a:p>
          <a:p>
            <a:pPr eaLnBrk="1" hangingPunct="1">
              <a:lnSpc>
                <a:spcPct val="90000"/>
              </a:lnSpc>
            </a:pPr>
            <a:r>
              <a:rPr lang="en-GB" sz="1000" b="1" dirty="0" smtClean="0"/>
              <a:t>      ↑</a:t>
            </a:r>
          </a:p>
          <a:p>
            <a:pPr eaLnBrk="1" hangingPunct="1">
              <a:lnSpc>
                <a:spcPct val="90000"/>
              </a:lnSpc>
            </a:pPr>
            <a:r>
              <a:rPr lang="en-GB" sz="1000" b="1" dirty="0" smtClean="0"/>
              <a:t>Outcome: 	Increased performance of  rights-holders and duty-bearers</a:t>
            </a:r>
          </a:p>
          <a:p>
            <a:pPr eaLnBrk="1" hangingPunct="1">
              <a:lnSpc>
                <a:spcPct val="90000"/>
              </a:lnSpc>
            </a:pPr>
            <a:r>
              <a:rPr lang="en-GB" sz="1000" b="1" dirty="0" smtClean="0"/>
              <a:t>      ↑</a:t>
            </a:r>
          </a:p>
          <a:p>
            <a:pPr eaLnBrk="1" hangingPunct="1">
              <a:lnSpc>
                <a:spcPct val="90000"/>
              </a:lnSpc>
            </a:pPr>
            <a:r>
              <a:rPr lang="en-GB" sz="1000" b="1" dirty="0" smtClean="0"/>
              <a:t>Outputs: 	Strengthened capacities of  RHs, DBs 			</a:t>
            </a:r>
          </a:p>
          <a:p>
            <a:pPr eaLnBrk="1" hangingPunct="1">
              <a:lnSpc>
                <a:spcPct val="90000"/>
              </a:lnSpc>
            </a:pPr>
            <a:r>
              <a:rPr lang="en-GB" sz="1000" b="1" dirty="0" smtClean="0"/>
              <a:t>      ↑</a:t>
            </a:r>
          </a:p>
          <a:p>
            <a:pPr eaLnBrk="1" hangingPunct="1">
              <a:lnSpc>
                <a:spcPct val="90000"/>
              </a:lnSpc>
            </a:pPr>
            <a:r>
              <a:rPr lang="en-GB" sz="1000" b="1" dirty="0" smtClean="0"/>
              <a:t>Process:	Guided by Human Rights principles</a:t>
            </a:r>
            <a:endParaRPr lang="en-US" sz="1000" b="1" dirty="0" smtClean="0"/>
          </a:p>
          <a:p>
            <a:pPr eaLnBrk="1" hangingPunct="1">
              <a:lnSpc>
                <a:spcPct val="90000"/>
              </a:lnSpc>
            </a:pPr>
            <a:r>
              <a:rPr lang="en-US" sz="1000" dirty="0" smtClean="0"/>
              <a:t> </a:t>
            </a:r>
            <a:endParaRPr lang="en-GB" sz="100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xfrm>
            <a:off x="915988" y="744538"/>
            <a:ext cx="4964112" cy="3722687"/>
          </a:xfrm>
          <a:ln/>
        </p:spPr>
      </p:sp>
      <p:sp>
        <p:nvSpPr>
          <p:cNvPr id="50178"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smtClean="0"/>
          </a:p>
          <a:p>
            <a:pPr eaLnBrk="1" hangingPunct="1"/>
            <a:r>
              <a:rPr lang="en-CA" sz="800" b="1" i="1" smtClean="0"/>
              <a:t>RBM Handbook, p.19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Outcomes </a:t>
            </a:r>
            <a:r>
              <a:rPr lang="en-CA" sz="800" smtClean="0"/>
              <a:t>describe the intended changes in development conditions resulting from UNCT cooperation. They relate to changes in institutional performance or behaviour among individuals or groups as viewed through a human rights-based approach lens. Achievement of outcomes depends critically on the commitment and actions of stakeholders, as well as on results to be achieved by government and partners outside the UNDAF. </a:t>
            </a:r>
          </a:p>
          <a:p>
            <a:pPr eaLnBrk="1" hangingPunct="1"/>
            <a:endParaRPr lang="en-CA" sz="800" smtClean="0"/>
          </a:p>
          <a:p>
            <a:pPr eaLnBrk="1" hangingPunct="1"/>
            <a:r>
              <a:rPr lang="en-CA" sz="800" smtClean="0"/>
              <a:t>UNDAF outcomes are the collective strategic results for UN system cooperation at the country level, intended to support achievement of national priorities. UNDAF outcomes should be specific, strategic and clearly contribute to national priorities, and must also be linked to and supported by programme or project outputs. Outputs should be linked to those accountable for them and the results chain should have a much stronger internal logic. Indicators should also help to measure UNDAF outcomes on a regular basis so that decision-making is informed by relevant data. </a:t>
            </a:r>
          </a:p>
          <a:p>
            <a:pPr eaLnBrk="1" hangingPunct="1"/>
            <a:endParaRPr lang="en-CA" sz="800" smtClean="0"/>
          </a:p>
          <a:p>
            <a:pPr eaLnBrk="1" hangingPunct="1"/>
            <a:r>
              <a:rPr lang="en-CA" sz="800" smtClean="0"/>
              <a:t>Indicators are necessary to measure achievement of the outcomes and outputs. More detailed guidance on how to develop outcome and output statements is available in the technical briefs for outcomes and outputs. </a:t>
            </a:r>
            <a:endParaRPr lang="en-US" altLang="ja-JP" sz="800" smtClean="0">
              <a:cs typeface="ＭＳ Ｐゴシック"/>
            </a:endParaRPr>
          </a:p>
          <a:p>
            <a:pPr eaLnBrk="1" hangingPunct="1">
              <a:spcAft>
                <a:spcPct val="55000"/>
              </a:spcAft>
              <a:buClr>
                <a:srgbClr val="006699"/>
              </a:buClr>
              <a:buFont typeface="Wingdings" pitchFamily="2" charset="2"/>
              <a:buNone/>
            </a:pPr>
            <a:endParaRPr lang="en-US" altLang="ja-JP" sz="800" smtClean="0">
              <a:cs typeface="ＭＳ Ｐゴシック"/>
            </a:endParaRPr>
          </a:p>
          <a:p>
            <a:pPr eaLnBrk="1" hangingPunct="1"/>
            <a:endParaRPr lang="en-CA" sz="800" smtClean="0"/>
          </a:p>
        </p:txBody>
      </p:sp>
      <p:sp>
        <p:nvSpPr>
          <p:cNvPr id="501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9155FE20-CC86-4F86-AEAF-6BCF7D352851}" type="slidenum">
              <a:rPr lang="en-GB" sz="1200">
                <a:latin typeface="Times New Roman" pitchFamily="18" charset="0"/>
              </a:rPr>
              <a:pPr algn="r"/>
              <a:t>18</a:t>
            </a:fld>
            <a:endParaRPr lang="en-GB" sz="120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409B18FB-BFF8-4C6B-B71F-BB162B2D423C}" type="slidenum">
              <a:rPr lang="en-GB" sz="1200">
                <a:latin typeface="Times New Roman" pitchFamily="18" charset="0"/>
              </a:rPr>
              <a:pPr algn="r"/>
              <a:t>19</a:t>
            </a:fld>
            <a:endParaRPr lang="en-GB" sz="1200">
              <a:latin typeface="Times New Roman" pitchFamily="18" charset="0"/>
            </a:endParaRPr>
          </a:p>
        </p:txBody>
      </p:sp>
      <p:sp>
        <p:nvSpPr>
          <p:cNvPr id="52226" name="Rectangle 2"/>
          <p:cNvSpPr>
            <a:spLocks noGrp="1" noRot="1" noChangeAspect="1" noChangeArrowheads="1" noTextEdit="1"/>
          </p:cNvSpPr>
          <p:nvPr>
            <p:ph type="sldImg"/>
          </p:nvPr>
        </p:nvSpPr>
        <p:spPr>
          <a:xfrm>
            <a:off x="915988" y="744538"/>
            <a:ext cx="4964112" cy="3722687"/>
          </a:xfrm>
          <a:ln/>
        </p:spPr>
      </p:sp>
      <p:sp>
        <p:nvSpPr>
          <p:cNvPr id="52227" name="Rectangle 3"/>
          <p:cNvSpPr>
            <a:spLocks noGrp="1" noChangeArrowheads="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b="1" i="1" smtClean="0"/>
          </a:p>
          <a:p>
            <a:pPr eaLnBrk="1" hangingPunct="1"/>
            <a:r>
              <a:rPr lang="en-CA" sz="800" b="1" i="1" smtClean="0"/>
              <a:t>RBM Handbook, p.19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Outputs </a:t>
            </a:r>
            <a:r>
              <a:rPr lang="en-CA" sz="800" smtClean="0"/>
              <a:t>are changes in skills or abilities, or the availability of new products and services that must be achieved with the resources provided and within the time-period specified. Outputs are the level of result where the clear comparative advantages of individual agencies emerge and where accountability is clearest. </a:t>
            </a:r>
          </a:p>
          <a:p>
            <a:pPr eaLnBrk="1" hangingPunct="1">
              <a:spcAft>
                <a:spcPct val="55000"/>
              </a:spcAft>
              <a:buClr>
                <a:srgbClr val="006699"/>
              </a:buClr>
              <a:buFont typeface="Wingdings" pitchFamily="2" charset="2"/>
              <a:buNone/>
            </a:pPr>
            <a:r>
              <a:rPr lang="en-US" altLang="ja-JP" sz="800" smtClean="0">
                <a:cs typeface="ＭＳ Ｐゴシック"/>
              </a:rPr>
              <a:t>- Outputs are where the specific comparative advantages of different agencies emerge</a:t>
            </a:r>
          </a:p>
          <a:p>
            <a:pPr eaLnBrk="1" hangingPunct="1"/>
            <a:r>
              <a:rPr lang="en-US" altLang="ja-JP" sz="800" smtClean="0">
                <a:cs typeface="ＭＳ Ｐゴシック"/>
              </a:rPr>
              <a:t>- Outputs are not completed activities – they are changes that result from the completion of a set of activities: Policy analysis, Training, Workshops, Surveys – these are activities. The outputs are the new skills, abilities, products or services, that result from a combination of activities.</a:t>
            </a:r>
          </a:p>
          <a:p>
            <a:pPr eaLnBrk="1" hangingPunct="1"/>
            <a:endParaRPr lang="en-US" altLang="ja-JP" sz="800" smtClean="0">
              <a:cs typeface="ＭＳ Ｐゴシック"/>
            </a:endParaRPr>
          </a:p>
          <a:p>
            <a:pPr eaLnBrk="1" hangingPunct="1"/>
            <a:r>
              <a:rPr lang="en-CA" sz="800" smtClean="0"/>
              <a:t>Indicators are necessary to measure achievement of the outcomes and outputs. More detailed guidance on how to develop outcome and output statements is available in the technical briefs for outcomes and outputs. </a:t>
            </a:r>
            <a:endParaRPr lang="en-US" altLang="ja-JP" sz="800" smtClean="0">
              <a:cs typeface="ＭＳ Ｐゴシック"/>
            </a:endParaRPr>
          </a:p>
          <a:p>
            <a:pPr eaLnBrk="1" hangingPunct="1">
              <a:spcAft>
                <a:spcPct val="55000"/>
              </a:spcAft>
              <a:buClr>
                <a:srgbClr val="006699"/>
              </a:buClr>
              <a:buFont typeface="Wingdings" pitchFamily="2" charset="2"/>
              <a:buNone/>
            </a:pPr>
            <a:endParaRPr lang="en-US" altLang="ja-JP" sz="800" smtClean="0">
              <a:cs typeface="ＭＳ Ｐゴシック"/>
            </a:endParaRPr>
          </a:p>
          <a:p>
            <a:pPr eaLnBrk="1" hangingPunct="1"/>
            <a:r>
              <a:rPr lang="en-US" altLang="ja-JP" sz="800" smtClean="0">
                <a:cs typeface="ＭＳ Ｐゴシック"/>
              </a:rPr>
              <a:t> </a:t>
            </a:r>
            <a:endParaRPr lang="en-US" sz="8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a:ln/>
        </p:spPr>
      </p:sp>
      <p:sp>
        <p:nvSpPr>
          <p:cNvPr id="17410" name="Notes Placeholder 2"/>
          <p:cNvSpPr>
            <a:spLocks noGrp="1"/>
          </p:cNvSpPr>
          <p:nvPr>
            <p:ph type="body" idx="1"/>
          </p:nvPr>
        </p:nvSpPr>
        <p:spPr>
          <a:noFill/>
          <a:ln/>
        </p:spPr>
        <p:txBody>
          <a:bodyPr/>
          <a:lstStyle/>
          <a:p>
            <a:pPr eaLnBrk="1" hangingPunct="1"/>
            <a:endParaRPr lang="en-GB" smtClean="0"/>
          </a:p>
        </p:txBody>
      </p:sp>
      <p:sp>
        <p:nvSpPr>
          <p:cNvPr id="17411" name="Slide Number Placeholder 3"/>
          <p:cNvSpPr>
            <a:spLocks noGrp="1"/>
          </p:cNvSpPr>
          <p:nvPr>
            <p:ph type="sldNum" sz="quarter" idx="5"/>
          </p:nvPr>
        </p:nvSpPr>
        <p:spPr>
          <a:noFill/>
        </p:spPr>
        <p:txBody>
          <a:bodyPr/>
          <a:lstStyle/>
          <a:p>
            <a:fld id="{FC028175-BD3E-4E22-9EA2-0D1ED9EF9DFC}"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B4AA8F34-55BC-46BC-B9E0-831B5A51C712}" type="slidenum">
              <a:rPr lang="en-GB" sz="1200">
                <a:latin typeface="Times New Roman" pitchFamily="18" charset="0"/>
              </a:rPr>
              <a:pPr algn="r"/>
              <a:t>20</a:t>
            </a:fld>
            <a:endParaRPr lang="en-GB" sz="1200">
              <a:latin typeface="Times New Roman" pitchFamily="18" charset="0"/>
            </a:endParaRPr>
          </a:p>
        </p:txBody>
      </p:sp>
      <p:sp>
        <p:nvSpPr>
          <p:cNvPr id="54274" name="Slide Image Placeholder 1"/>
          <p:cNvSpPr>
            <a:spLocks noGrp="1" noRot="1" noChangeAspect="1" noTextEdit="1"/>
          </p:cNvSpPr>
          <p:nvPr>
            <p:ph type="sldImg"/>
          </p:nvPr>
        </p:nvSpPr>
        <p:spPr>
          <a:xfrm>
            <a:off x="2227263" y="420688"/>
            <a:ext cx="2122487" cy="1592262"/>
          </a:xfrm>
          <a:ln/>
        </p:spPr>
      </p:sp>
      <p:sp>
        <p:nvSpPr>
          <p:cNvPr id="54275" name="Notes Placeholder 2"/>
          <p:cNvSpPr>
            <a:spLocks noGrp="1"/>
          </p:cNvSpPr>
          <p:nvPr>
            <p:ph type="body" idx="1"/>
          </p:nvPr>
        </p:nvSpPr>
        <p:spPr>
          <a:xfrm>
            <a:off x="390525" y="2032000"/>
            <a:ext cx="6091238" cy="7004050"/>
          </a:xfrm>
          <a:noFill/>
          <a:ln/>
        </p:spPr>
        <p:txBody>
          <a:bodyPr lIns="91427" tIns="45713" rIns="91427" bIns="45713"/>
          <a:lstStyle/>
          <a:p>
            <a:pPr eaLnBrk="1" hangingPunct="1"/>
            <a:r>
              <a:rPr lang="en-US" sz="800" smtClean="0"/>
              <a:t>Before the training ascertain whether the UNCT has taken a decision on which of option 1A or 1B they will use. If a decision has been taken, show the appropriate version. </a:t>
            </a:r>
            <a:r>
              <a:rPr lang="en-US" sz="800" b="1" smtClean="0"/>
              <a:t>See note on pros and cons of the different options.</a:t>
            </a:r>
          </a:p>
          <a:p>
            <a:pPr eaLnBrk="1" hangingPunct="1"/>
            <a:r>
              <a:rPr lang="en-US" sz="800" b="1" i="1" smtClean="0"/>
              <a:t>From UNDAF Guidelines, p15-16</a:t>
            </a:r>
          </a:p>
          <a:p>
            <a:pPr eaLnBrk="1" hangingPunct="1"/>
            <a:r>
              <a:rPr lang="en-CA" sz="800" b="1" i="1" smtClean="0"/>
              <a:t>Options: UNCTs have two options for the level of results in the UNDAF results matrix </a:t>
            </a:r>
            <a:r>
              <a:rPr lang="en-CA" sz="800" smtClean="0"/>
              <a:t>The UNCT, with the government, determines which option responds best to the country context. UNCTs have the flexibility to either keep the UNDAF results matrix at the outcome level (Option 1a), or develop a fuller results matrix, that includes outputs (Option 1b). Both options include indicators, baselines, targets, means of verification, risks and assumptions, role of partners and resources. The results chain and accountability system have to be agreed upon by all stakeholders. </a:t>
            </a:r>
          </a:p>
          <a:p>
            <a:pPr eaLnBrk="1" hangingPunct="1"/>
            <a:r>
              <a:rPr lang="en-US" sz="800" b="1" smtClean="0"/>
              <a:t>UNDAF Option 1A. </a:t>
            </a:r>
          </a:p>
          <a:p>
            <a:pPr eaLnBrk="1" hangingPunct="1"/>
            <a:r>
              <a:rPr lang="en-CA" sz="800" smtClean="0"/>
              <a:t>If a UNCT chooses </a:t>
            </a:r>
            <a:r>
              <a:rPr lang="en-CA" sz="800" b="1" smtClean="0"/>
              <a:t>Option 1a</a:t>
            </a:r>
            <a:r>
              <a:rPr lang="en-CA" sz="800" smtClean="0"/>
              <a:t>, it may prepare an UNDAF Action Plan or a similar common operational plan reflecting the outputs that contribute to the outcomes of the UNDAF. The results chain would then be: </a:t>
            </a:r>
          </a:p>
          <a:p>
            <a:pPr eaLnBrk="1" hangingPunct="1"/>
            <a:r>
              <a:rPr lang="en-CA" sz="800" smtClean="0"/>
              <a:t>Outcomes (UNDAF) ← Outputs &amp; Key Actions (UNDAF Action Plan) ← Activities (Annual Work Plans). </a:t>
            </a:r>
          </a:p>
          <a:p>
            <a:pPr eaLnBrk="1" hangingPunct="1"/>
            <a:r>
              <a:rPr lang="en-CA" sz="800" smtClean="0"/>
              <a:t>If the UNCT is not preparing an UNDAF Action Plan or a similar common operational plan, then it must ensure the flow of the results chain through: </a:t>
            </a:r>
          </a:p>
          <a:p>
            <a:pPr eaLnBrk="1" hangingPunct="1"/>
            <a:r>
              <a:rPr lang="en-CA" sz="800" smtClean="0"/>
              <a:t>Outcomes (UNDAF) ← Outputs, Key Actions &amp; Activities (Agency-specific bi-annual and annual work plans; CPAPs; Joint Programmes; Project Documents). </a:t>
            </a:r>
          </a:p>
          <a:p>
            <a:pPr eaLnBrk="1" hangingPunct="1"/>
            <a:r>
              <a:rPr lang="en-CA" sz="800" smtClean="0"/>
              <a:t>The inter-agency groups responsible for M&amp;E ensure that the output level contributions of all agencies to the outcomes of the UNDAF are captured, monitored and reported on. </a:t>
            </a:r>
            <a:endParaRPr lang="en-CA" sz="800" b="1" smtClean="0"/>
          </a:p>
          <a:p>
            <a:pPr eaLnBrk="1" hangingPunct="1"/>
            <a:r>
              <a:rPr lang="en-US" sz="800" u="sng" smtClean="0"/>
              <a:t>Key Benefits:</a:t>
            </a:r>
            <a:endParaRPr lang="en-CA" sz="800" smtClean="0"/>
          </a:p>
          <a:p>
            <a:pPr eaLnBrk="1" hangingPunct="1"/>
            <a:r>
              <a:rPr lang="en-US" sz="800" b="1" smtClean="0"/>
              <a:t>Strategic focus</a:t>
            </a:r>
            <a:r>
              <a:rPr lang="en-US" sz="800" smtClean="0"/>
              <a:t>: By keeping the UNDAF results matrix at the outcome level, the UNCT can present its collective strategic priorities and niche in the country more clearly. </a:t>
            </a:r>
            <a:endParaRPr lang="en-CA" sz="800" smtClean="0"/>
          </a:p>
          <a:p>
            <a:pPr eaLnBrk="1" hangingPunct="1"/>
            <a:r>
              <a:rPr lang="en-US" sz="800" b="1" smtClean="0"/>
              <a:t>Accountability</a:t>
            </a:r>
            <a:r>
              <a:rPr lang="en-US" sz="800" smtClean="0"/>
              <a:t>: With introduction of the UNDAF Progress Report, UNCTs are increasingly being held accountable for their contribution to results at the UNDAF outcome level in addition to outputs, regardless of where they are reflected. A stronger focus on outcomes in the UNDAF supports this shift in accountability.</a:t>
            </a:r>
            <a:endParaRPr lang="en-CA" sz="800" smtClean="0"/>
          </a:p>
          <a:p>
            <a:pPr eaLnBrk="1" hangingPunct="1"/>
            <a:r>
              <a:rPr lang="en-US" sz="800" b="1" smtClean="0"/>
              <a:t>Concise format</a:t>
            </a:r>
            <a:r>
              <a:rPr lang="en-US" sz="800" smtClean="0"/>
              <a:t>: Focus on outcomes facilitates a lean UNDAF results matrix. The UNCT’s strategic priorities, including key indicators, risks and assumptions, role of partners and required resources will be accessible in just a few pages.</a:t>
            </a:r>
            <a:endParaRPr lang="en-CA" sz="800" smtClean="0"/>
          </a:p>
          <a:p>
            <a:pPr eaLnBrk="1" hangingPunct="1"/>
            <a:r>
              <a:rPr lang="en-US" sz="800" b="1" smtClean="0"/>
              <a:t>Validity: </a:t>
            </a:r>
            <a:r>
              <a:rPr lang="en-US" sz="800" smtClean="0"/>
              <a:t>Since outcomes usually do not change, the UNDAF remains valid as the UNCT’s strategy for the entire programming cycle and does not need to be updated annually.</a:t>
            </a:r>
            <a:endParaRPr lang="en-CA" sz="800" smtClean="0"/>
          </a:p>
          <a:p>
            <a:pPr eaLnBrk="1" hangingPunct="1"/>
            <a:r>
              <a:rPr lang="en-US" sz="800" u="sng" smtClean="0"/>
              <a:t>Issues to consider:</a:t>
            </a:r>
            <a:endParaRPr lang="en-CA" sz="800" smtClean="0"/>
          </a:p>
          <a:p>
            <a:pPr eaLnBrk="1" hangingPunct="1"/>
            <a:r>
              <a:rPr lang="en-US" sz="800" b="1" smtClean="0"/>
              <a:t>No substitute for outputs</a:t>
            </a:r>
            <a:r>
              <a:rPr lang="en-US" sz="800" smtClean="0"/>
              <a:t>: The UNCT still has to develop the next level of results, namely outputs, which then need to be specified in an UNDAF Action Plan, agency CPAPs or equivalent. </a:t>
            </a:r>
            <a:endParaRPr lang="en-CA" sz="800" smtClean="0"/>
          </a:p>
          <a:p>
            <a:pPr eaLnBrk="1" hangingPunct="1"/>
            <a:r>
              <a:rPr lang="en-US" sz="800" b="1" smtClean="0"/>
              <a:t>No substitute for prioritization</a:t>
            </a:r>
            <a:r>
              <a:rPr lang="en-US" sz="800" smtClean="0"/>
              <a:t>: A shorter results matrix at outcome level is – by itself – no guarantee for a strategic UNDAF. It is critical that UNCTs rigorously prioritize results at all levels – outcomes, outputs, and activities – and limit outputs and indicators to a manageable number, regardless of whether they are contained in the UNDAF, the UNDAF Action Plan or CPAPs.</a:t>
            </a:r>
            <a:endParaRPr lang="en-CA" sz="800" smtClean="0"/>
          </a:p>
          <a:p>
            <a:pPr eaLnBrk="1" hangingPunct="1"/>
            <a:r>
              <a:rPr lang="en-US" sz="800" b="1" smtClean="0"/>
              <a:t>Risk of disconnected results chain</a:t>
            </a:r>
            <a:r>
              <a:rPr lang="en-US" sz="800" smtClean="0"/>
              <a:t>: It is advisable that UNCTs do not defer the development of outputs to a later stage. A logical and coherent results chain requires that outputs and outcomes are developed simultaneously and in an iterative way: outcomes have to be adjusted in light of outputs and vice versa in order to ensure that outputs contribute logically towards outcomes through a coherent ‘if…then…’ logic. </a:t>
            </a:r>
            <a:endParaRPr lang="en-CA" sz="800" smtClean="0"/>
          </a:p>
          <a:p>
            <a:pPr eaLnBrk="1" hangingPunct="1"/>
            <a:r>
              <a:rPr lang="en-US" sz="800" smtClean="0"/>
              <a:t> If the UNDAF remains at the outcome level, outputs can either be defined in an UNDAF Action Plan or in agency documents like CPAPs</a:t>
            </a:r>
          </a:p>
          <a:p>
            <a:pPr eaLnBrk="1" hangingPunct="1"/>
            <a:r>
              <a:rPr lang="en-CA" sz="800" smtClean="0"/>
              <a:t>Regardless of the option chosen, agencies are accountable for their respective contributions towards the achievement of outcomes. Agencies are fully accountable for their respective outputs. </a:t>
            </a:r>
            <a:r>
              <a:rPr lang="en-CA" sz="800" b="1" smtClean="0"/>
              <a:t>Outputs can be shared by two or more agencies and their implementing partners only if they indicate an opportunity for joint programming</a:t>
            </a:r>
            <a:r>
              <a:rPr lang="en-CA" sz="800" smtClean="0"/>
              <a:t>. Outputs can be adjusted, where necessary, to take account of changes in the development environment, including changes in availability of resources. (See </a:t>
            </a:r>
            <a:r>
              <a:rPr lang="en-CA" sz="800" u="sng" smtClean="0"/>
              <a:t>One Budgetary Framework</a:t>
            </a:r>
            <a:r>
              <a:rPr lang="en-CA" sz="800" smtClean="0"/>
              <a:t>) </a:t>
            </a:r>
            <a:r>
              <a:rPr lang="en-US" sz="800" smtClean="0"/>
              <a:t> </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spcBef>
                <a:spcPts val="0"/>
              </a:spcBef>
              <a:spcAft>
                <a:spcPts val="0"/>
              </a:spcAft>
              <a:defRPr/>
            </a:pPr>
            <a:fld id="{DC38D6A4-10D6-4A91-9791-A03291A15908}" type="slidenum">
              <a:rPr lang="en-US" sz="1200">
                <a:latin typeface="+mn-lt"/>
              </a:rPr>
              <a:pPr algn="r" fontAlgn="auto">
                <a:spcBef>
                  <a:spcPts val="0"/>
                </a:spcBef>
                <a:spcAft>
                  <a:spcPts val="0"/>
                </a:spcAft>
                <a:defRPr/>
              </a:pPr>
              <a:t>20</a:t>
            </a:fld>
            <a:endParaRPr lang="en-US" sz="1200" dirty="0">
              <a:latin typeface="+mn-lt"/>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5C92EE2A-6347-4828-8DEE-1D680AECD698}" type="slidenum">
              <a:rPr lang="en-GB" sz="1200">
                <a:latin typeface="Times New Roman" pitchFamily="18" charset="0"/>
              </a:rPr>
              <a:pPr algn="r"/>
              <a:t>21</a:t>
            </a:fld>
            <a:endParaRPr lang="en-GB" sz="1200">
              <a:latin typeface="Times New Roman" pitchFamily="18" charset="0"/>
            </a:endParaRPr>
          </a:p>
        </p:txBody>
      </p:sp>
      <p:sp>
        <p:nvSpPr>
          <p:cNvPr id="56322" name="Slide Image Placeholder 1"/>
          <p:cNvSpPr>
            <a:spLocks noGrp="1" noRot="1" noChangeAspect="1" noTextEdit="1"/>
          </p:cNvSpPr>
          <p:nvPr>
            <p:ph type="sldImg"/>
          </p:nvPr>
        </p:nvSpPr>
        <p:spPr>
          <a:xfrm>
            <a:off x="1935163" y="420688"/>
            <a:ext cx="2617787" cy="1963737"/>
          </a:xfrm>
          <a:ln/>
        </p:spPr>
      </p:sp>
      <p:sp>
        <p:nvSpPr>
          <p:cNvPr id="56323" name="Notes Placeholder 2"/>
          <p:cNvSpPr>
            <a:spLocks noGrp="1"/>
          </p:cNvSpPr>
          <p:nvPr>
            <p:ph type="body" idx="1"/>
          </p:nvPr>
        </p:nvSpPr>
        <p:spPr>
          <a:xfrm>
            <a:off x="679450" y="2544763"/>
            <a:ext cx="5438775" cy="6961187"/>
          </a:xfrm>
          <a:noFill/>
          <a:ln/>
        </p:spPr>
        <p:txBody>
          <a:bodyPr lIns="91427" tIns="45713" rIns="91427" bIns="45713"/>
          <a:lstStyle/>
          <a:p>
            <a:pPr eaLnBrk="1" hangingPunct="1"/>
            <a:r>
              <a:rPr lang="en-US" sz="800" smtClean="0"/>
              <a:t>HIDDEN SLIDE</a:t>
            </a:r>
          </a:p>
          <a:p>
            <a:pPr eaLnBrk="1" hangingPunct="1"/>
            <a:endParaRPr lang="en-US" sz="800" b="1" i="1" smtClean="0"/>
          </a:p>
          <a:p>
            <a:pPr eaLnBrk="1" hangingPunct="1"/>
            <a:r>
              <a:rPr lang="en-US" sz="800" b="1" i="1" smtClean="0"/>
              <a:t>From UNDAF Guidelines, p15-16. </a:t>
            </a:r>
            <a:r>
              <a:rPr lang="en-US" sz="800" b="1" smtClean="0"/>
              <a:t>See note on pros and cons of the different options.</a:t>
            </a:r>
          </a:p>
          <a:p>
            <a:pPr eaLnBrk="1" hangingPunct="1"/>
            <a:r>
              <a:rPr lang="en-US" sz="800" b="1" smtClean="0"/>
              <a:t>UNDAF Option 1B. </a:t>
            </a:r>
          </a:p>
          <a:p>
            <a:pPr eaLnBrk="1" hangingPunct="1"/>
            <a:r>
              <a:rPr lang="en-CA" sz="800" b="1" i="1" smtClean="0"/>
              <a:t>Options: UNCTs have two options for the level of results in the UNDAF results matrix </a:t>
            </a:r>
            <a:r>
              <a:rPr lang="en-CA" sz="800" smtClean="0"/>
              <a:t>The UNCT, with the government, determines which option responds best to the country context. UNCTs have the flexibility to either keep the UNDAF results matrix at the outcome level (Option 1a), or develop a fuller results matrix, that includes outputs (Option 1b). Both options include indicators, baselines, targets, means of verification, risks and assumptions, role of partners and resources. The results chain and accountability system have to be agreed upon by all stakeholders. </a:t>
            </a:r>
          </a:p>
          <a:p>
            <a:pPr eaLnBrk="1" hangingPunct="1"/>
            <a:endParaRPr lang="en-CA" sz="800" smtClean="0"/>
          </a:p>
          <a:p>
            <a:pPr eaLnBrk="1" hangingPunct="1"/>
            <a:r>
              <a:rPr lang="en-CA" sz="800" smtClean="0"/>
              <a:t>If a UNCT chooses </a:t>
            </a:r>
            <a:r>
              <a:rPr lang="en-CA" sz="800" b="1" smtClean="0"/>
              <a:t>Option 1b</a:t>
            </a:r>
            <a:r>
              <a:rPr lang="en-CA" sz="800" smtClean="0"/>
              <a:t>, and is not preparing an UNDAF Action Plan or a similar common operational plan, the results chain would then be: </a:t>
            </a:r>
          </a:p>
          <a:p>
            <a:pPr eaLnBrk="1" hangingPunct="1"/>
            <a:r>
              <a:rPr lang="en-CA" sz="800" smtClean="0"/>
              <a:t>Outcomes &amp; Outputs (UNDAF) ← Outputs &amp; Key Actions (CPAPs/Project documents) ← Activities (Annual Work Plans). </a:t>
            </a:r>
          </a:p>
          <a:p>
            <a:pPr eaLnBrk="1" hangingPunct="1"/>
            <a:r>
              <a:rPr lang="en-US" sz="800" smtClean="0"/>
              <a:t>This option represents the conventional format of the UNDAF results matrix. </a:t>
            </a:r>
            <a:endParaRPr lang="en-CA" sz="800" smtClean="0"/>
          </a:p>
          <a:p>
            <a:pPr eaLnBrk="1" hangingPunct="1"/>
            <a:endParaRPr lang="en-US" sz="800" smtClean="0"/>
          </a:p>
          <a:p>
            <a:pPr eaLnBrk="1" hangingPunct="1"/>
            <a:r>
              <a:rPr lang="en-US" sz="800" u="sng" smtClean="0"/>
              <a:t>Key Benefits:</a:t>
            </a:r>
            <a:endParaRPr lang="en-CA" sz="800" u="sng" smtClean="0"/>
          </a:p>
          <a:p>
            <a:pPr eaLnBrk="1" hangingPunct="1"/>
            <a:r>
              <a:rPr lang="en-US" sz="800" b="1" smtClean="0"/>
              <a:t>Transparency</a:t>
            </a:r>
            <a:r>
              <a:rPr lang="en-US" sz="800" smtClean="0"/>
              <a:t>: Overview of the full extent of UN commitments in the country; </a:t>
            </a:r>
            <a:endParaRPr lang="en-CA" sz="800" smtClean="0"/>
          </a:p>
          <a:p>
            <a:pPr eaLnBrk="1" hangingPunct="1"/>
            <a:r>
              <a:rPr lang="en-US" sz="800" b="1" smtClean="0"/>
              <a:t>Accountability</a:t>
            </a:r>
            <a:r>
              <a:rPr lang="en-US" sz="800" smtClean="0"/>
              <a:t>: A detailed UNDAF results matrix provides the UNCT with a clear accountability framework since the division of labour between agencies only becomes apparent at that level: usually, only one agency is accountable for each output. </a:t>
            </a:r>
            <a:endParaRPr lang="en-CA" sz="800" smtClean="0"/>
          </a:p>
          <a:p>
            <a:pPr eaLnBrk="1" hangingPunct="1"/>
            <a:r>
              <a:rPr lang="en-US" sz="800" u="sng" smtClean="0"/>
              <a:t> Issues to consider:</a:t>
            </a:r>
            <a:endParaRPr lang="en-CA" sz="800" u="sng" smtClean="0"/>
          </a:p>
          <a:p>
            <a:pPr eaLnBrk="1" hangingPunct="1"/>
            <a:r>
              <a:rPr lang="en-US" sz="800" b="1" smtClean="0"/>
              <a:t>Transaction costs</a:t>
            </a:r>
            <a:r>
              <a:rPr lang="en-US" sz="800" smtClean="0"/>
              <a:t>: Developing a realistic, coherent and logical results framework that includes both outcomes and outputs may be a difficult and time-consuming process. Yet, as experience has shown, this investment in the initial planning stage will greatly facilitate effective implementation, monitoring and evaluation throughout the programming cycle.</a:t>
            </a:r>
            <a:endParaRPr lang="en-CA" sz="800" smtClean="0"/>
          </a:p>
          <a:p>
            <a:pPr eaLnBrk="1" hangingPunct="1"/>
            <a:r>
              <a:rPr lang="en-US" sz="800" b="1" smtClean="0"/>
              <a:t>Prioritization</a:t>
            </a:r>
            <a:r>
              <a:rPr lang="en-US" sz="800" smtClean="0"/>
              <a:t>: Previous UNDAF generations had the tendency to contain far too many outputs and indicators in order to be useful as effective management tools. The UNCT needs to prioritize its results at every level (outcomes, outputs, activities) in line with its capacities and comparative advantage and without compromising the flow of the results chain.</a:t>
            </a:r>
            <a:endParaRPr lang="en-CA" sz="800" smtClean="0"/>
          </a:p>
          <a:p>
            <a:pPr eaLnBrk="1" hangingPunct="1"/>
            <a:endParaRPr lang="en-CA" sz="800" smtClean="0"/>
          </a:p>
          <a:p>
            <a:pPr eaLnBrk="1" hangingPunct="1"/>
            <a:r>
              <a:rPr lang="en-CA" sz="800" smtClean="0"/>
              <a:t>Regardless of the option chosen, agencies are accountable for their respective contributions towards the achievement of outcomes. Agencies are fully accountable for their respective outputs. </a:t>
            </a:r>
            <a:r>
              <a:rPr lang="en-CA" sz="800" b="1" smtClean="0"/>
              <a:t>Outputs can be shared by two or more agencies and their implementing partners only if they indicate an opportunity for joint programming</a:t>
            </a:r>
            <a:r>
              <a:rPr lang="en-CA" sz="800" smtClean="0"/>
              <a:t>. Outputs can be adjusted, where necessary, to take account of changes in the development environment, including changes in availability of resources. (See </a:t>
            </a:r>
            <a:r>
              <a:rPr lang="en-CA" sz="800" u="sng" smtClean="0"/>
              <a:t>One Budgetary Framework</a:t>
            </a:r>
            <a:r>
              <a:rPr lang="en-CA" sz="800" smtClean="0"/>
              <a:t>) </a:t>
            </a:r>
            <a:r>
              <a:rPr lang="en-US" sz="800" smtClean="0"/>
              <a:t> </a:t>
            </a:r>
          </a:p>
          <a:p>
            <a:pPr eaLnBrk="1" hangingPunct="1"/>
            <a:r>
              <a:rPr lang="en-US" sz="800" smtClean="0"/>
              <a:t> </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spcBef>
                <a:spcPts val="0"/>
              </a:spcBef>
              <a:spcAft>
                <a:spcPts val="0"/>
              </a:spcAft>
              <a:defRPr/>
            </a:pPr>
            <a:fld id="{5ED721CD-0128-45E3-A3E0-9ED4FF5475C1}" type="slidenum">
              <a:rPr lang="en-US" sz="1200">
                <a:latin typeface="+mn-lt"/>
              </a:rPr>
              <a:pPr algn="r" fontAlgn="auto">
                <a:spcBef>
                  <a:spcPts val="0"/>
                </a:spcBef>
                <a:spcAft>
                  <a:spcPts val="0"/>
                </a:spcAft>
                <a:defRPr/>
              </a:pPr>
              <a:t>21</a:t>
            </a:fld>
            <a:endParaRPr lang="en-US" sz="1200" dirty="0">
              <a:latin typeface="+mn-l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xfrm>
            <a:off x="915988" y="744538"/>
            <a:ext cx="4964112" cy="3722687"/>
          </a:xfrm>
          <a:ln/>
        </p:spPr>
      </p:sp>
      <p:sp>
        <p:nvSpPr>
          <p:cNvPr id="61442" name="Notes Placeholder 2"/>
          <p:cNvSpPr>
            <a:spLocks noGrp="1"/>
          </p:cNvSpPr>
          <p:nvPr>
            <p:ph type="body" idx="1"/>
          </p:nvPr>
        </p:nvSpPr>
        <p:spPr>
          <a:xfrm>
            <a:off x="906463" y="4714875"/>
            <a:ext cx="4984750" cy="4467225"/>
          </a:xfrm>
          <a:noFill/>
          <a:ln/>
        </p:spPr>
        <p:txBody>
          <a:bodyPr/>
          <a:lstStyle/>
          <a:p>
            <a:pPr eaLnBrk="1" hangingPunct="1"/>
            <a:r>
              <a:rPr lang="en-CA" sz="800" smtClean="0"/>
              <a:t>Groups should clear space at their table or on the floor, spread the cards out and create a results framework, using this diagram as a general model. </a:t>
            </a:r>
          </a:p>
          <a:p>
            <a:pPr eaLnBrk="1" hangingPunct="1"/>
            <a:r>
              <a:rPr lang="en-CA" sz="800" smtClean="0"/>
              <a:t>Be sure to point out that this is </a:t>
            </a:r>
            <a:r>
              <a:rPr lang="en-CA" sz="800" b="1" smtClean="0"/>
              <a:t>a model only </a:t>
            </a:r>
            <a:r>
              <a:rPr lang="en-CA" sz="800" smtClean="0"/>
              <a:t>– the cards may contain more than 2 outcomes.</a:t>
            </a:r>
          </a:p>
        </p:txBody>
      </p:sp>
      <p:sp>
        <p:nvSpPr>
          <p:cNvPr id="6144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1C58B791-73B2-4B46-B183-91592EF737BB}" type="slidenum">
              <a:rPr lang="en-GB" sz="1200">
                <a:latin typeface="Times New Roman" pitchFamily="18" charset="0"/>
              </a:rPr>
              <a:pPr algn="r"/>
              <a:t>22</a:t>
            </a:fld>
            <a:endParaRPr lang="en-GB" sz="120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xfrm>
            <a:off x="1131888" y="350838"/>
            <a:ext cx="4402137" cy="3302000"/>
          </a:xfrm>
          <a:ln/>
        </p:spPr>
      </p:sp>
      <p:sp>
        <p:nvSpPr>
          <p:cNvPr id="63490" name="Notes Placeholder 2"/>
          <p:cNvSpPr>
            <a:spLocks noGrp="1"/>
          </p:cNvSpPr>
          <p:nvPr>
            <p:ph type="body" idx="1"/>
          </p:nvPr>
        </p:nvSpPr>
        <p:spPr>
          <a:xfrm>
            <a:off x="379413" y="3868738"/>
            <a:ext cx="6351587" cy="5465762"/>
          </a:xfrm>
          <a:noFill/>
          <a:ln/>
        </p:spPr>
        <p:txBody>
          <a:bodyPr/>
          <a:lstStyle/>
          <a:p>
            <a:pPr eaLnBrk="1" hangingPunct="1">
              <a:spcBef>
                <a:spcPct val="0"/>
              </a:spcBef>
            </a:pPr>
            <a:r>
              <a:rPr lang="en-CA" sz="800" smtClean="0"/>
              <a:t>This card set is available in the resources for this session.</a:t>
            </a:r>
          </a:p>
          <a:p>
            <a:pPr eaLnBrk="1" hangingPunct="1">
              <a:spcBef>
                <a:spcPct val="0"/>
              </a:spcBef>
            </a:pPr>
            <a:endParaRPr lang="en-US" sz="800" smtClean="0"/>
          </a:p>
          <a:p>
            <a:pPr eaLnBrk="1" hangingPunct="1">
              <a:spcBef>
                <a:spcPct val="0"/>
              </a:spcBef>
            </a:pPr>
            <a:r>
              <a:rPr lang="en-US" sz="800" u="sng" smtClean="0"/>
              <a:t>Instruction:</a:t>
            </a:r>
          </a:p>
          <a:p>
            <a:pPr eaLnBrk="1" hangingPunct="1">
              <a:spcBef>
                <a:spcPct val="0"/>
              </a:spcBef>
            </a:pPr>
            <a:r>
              <a:rPr lang="en-US" sz="800" smtClean="0"/>
              <a:t>“These card sets contain results from a current UNDAF. There is 1 National priority, there are 2 or more outcomes, and for each outcome there are 2 or more outputs. But the cards are all jumbled-up! Spread the cards out on your table and re-create the results framework. Please use the model on the slide (show slide with generic results framework, as an example).</a:t>
            </a:r>
            <a:endParaRPr lang="en-CA" sz="800" smtClean="0"/>
          </a:p>
          <a:p>
            <a:pPr eaLnBrk="1" hangingPunct="1">
              <a:spcBef>
                <a:spcPct val="0"/>
              </a:spcBef>
            </a:pPr>
            <a:r>
              <a:rPr lang="en-US" sz="800" smtClean="0"/>
              <a:t>After 10 minutes, stop and debrief with ‘solution’ on slide</a:t>
            </a:r>
            <a:endParaRPr lang="en-CA" sz="800" smtClean="0"/>
          </a:p>
          <a:p>
            <a:pPr eaLnBrk="1" hangingPunct="1">
              <a:spcBef>
                <a:spcPct val="0"/>
              </a:spcBef>
            </a:pPr>
            <a:r>
              <a:rPr lang="en-US" sz="800" smtClean="0"/>
              <a:t>Facilitate a discussion on the exercise. Review the slide notes for examples of common questions and issues. Ask participants if they agree or disagree with the UNCT’s results framework. Take all points, have a discussion, but </a:t>
            </a:r>
            <a:r>
              <a:rPr lang="en-US" sz="800" b="1" smtClean="0"/>
              <a:t>don’t insist that the UNCT framework is correct or the only solution</a:t>
            </a:r>
            <a:r>
              <a:rPr lang="en-US" sz="800" smtClean="0"/>
              <a:t>. In the discussion, you will be asking participants to use their new knowledge about RBM to challenge the results.</a:t>
            </a:r>
          </a:p>
          <a:p>
            <a:pPr eaLnBrk="1" hangingPunct="1">
              <a:spcBef>
                <a:spcPct val="0"/>
              </a:spcBef>
            </a:pPr>
            <a:endParaRPr lang="en-US" sz="800" smtClean="0"/>
          </a:p>
          <a:p>
            <a:pPr eaLnBrk="1" hangingPunct="1">
              <a:spcBef>
                <a:spcPct val="0"/>
              </a:spcBef>
            </a:pPr>
            <a:r>
              <a:rPr lang="en-US" sz="800" smtClean="0"/>
              <a:t>The key points to emphasise:</a:t>
            </a:r>
          </a:p>
          <a:p>
            <a:pPr eaLnBrk="1" hangingPunct="1">
              <a:spcBef>
                <a:spcPct val="0"/>
              </a:spcBef>
            </a:pPr>
            <a:r>
              <a:rPr lang="en-US" sz="800" smtClean="0"/>
              <a:t>- RBM is not a science</a:t>
            </a:r>
          </a:p>
          <a:p>
            <a:pPr eaLnBrk="1" hangingPunct="1">
              <a:spcBef>
                <a:spcPct val="0"/>
              </a:spcBef>
            </a:pPr>
            <a:r>
              <a:rPr lang="en-US" sz="800" smtClean="0"/>
              <a:t>- An outcome in one country situation, may be more appropriate as an output in another - context is critical</a:t>
            </a:r>
          </a:p>
          <a:p>
            <a:pPr eaLnBrk="1" hangingPunct="1">
              <a:spcBef>
                <a:spcPct val="0"/>
              </a:spcBef>
            </a:pPr>
            <a:r>
              <a:rPr lang="en-US" sz="800" smtClean="0"/>
              <a:t>- The flow or logic of results is most important – and not that it is correct absolutely, but that it is </a:t>
            </a:r>
            <a:r>
              <a:rPr lang="en-US" sz="800" u="sng" smtClean="0"/>
              <a:t>plausible</a:t>
            </a:r>
            <a:r>
              <a:rPr lang="en-US" sz="800" smtClean="0"/>
              <a:t>, taking into consideration the role of partners and assumptions </a:t>
            </a:r>
            <a:endParaRPr lang="en-CA" sz="800" smtClean="0"/>
          </a:p>
          <a:p>
            <a:pPr eaLnBrk="1" hangingPunct="1">
              <a:spcBef>
                <a:spcPct val="0"/>
              </a:spcBef>
            </a:pPr>
            <a:endParaRPr lang="en-CA" sz="800" smtClean="0"/>
          </a:p>
          <a:p>
            <a:pPr eaLnBrk="1" hangingPunct="1">
              <a:spcBef>
                <a:spcPct val="0"/>
              </a:spcBef>
            </a:pPr>
            <a:r>
              <a:rPr lang="en-CA" sz="800" smtClean="0"/>
              <a:t>3 common issues raised during de-briefing:</a:t>
            </a:r>
          </a:p>
          <a:p>
            <a:pPr eaLnBrk="1" hangingPunct="1">
              <a:spcBef>
                <a:spcPct val="0"/>
              </a:spcBef>
            </a:pPr>
            <a:r>
              <a:rPr lang="en-CA" sz="800" smtClean="0"/>
              <a:t>Issue: 1</a:t>
            </a:r>
            <a:r>
              <a:rPr lang="en-CA" sz="800" baseline="30000" smtClean="0"/>
              <a:t>st</a:t>
            </a:r>
            <a:r>
              <a:rPr lang="en-CA" sz="800" smtClean="0"/>
              <a:t> Outcome</a:t>
            </a:r>
          </a:p>
          <a:p>
            <a:pPr eaLnBrk="1" hangingPunct="1">
              <a:spcBef>
                <a:spcPct val="0"/>
              </a:spcBef>
            </a:pPr>
            <a:r>
              <a:rPr lang="en-CA" sz="800" smtClean="0"/>
              <a:t>New businesses and jobs are created… is too ambitious – the UN is not in the business of creating new jobs, we can’t guarantee that…etc.</a:t>
            </a:r>
          </a:p>
          <a:p>
            <a:pPr eaLnBrk="1" hangingPunct="1">
              <a:spcBef>
                <a:spcPct val="0"/>
              </a:spcBef>
            </a:pPr>
            <a:r>
              <a:rPr lang="en-CA" sz="800" smtClean="0"/>
              <a:t> </a:t>
            </a:r>
          </a:p>
          <a:p>
            <a:pPr eaLnBrk="1" hangingPunct="1">
              <a:spcBef>
                <a:spcPct val="0"/>
              </a:spcBef>
            </a:pPr>
            <a:r>
              <a:rPr lang="en-CA" sz="800" smtClean="0"/>
              <a:t>Response:</a:t>
            </a:r>
          </a:p>
          <a:p>
            <a:pPr eaLnBrk="1" hangingPunct="1">
              <a:spcBef>
                <a:spcPct val="0"/>
              </a:spcBef>
            </a:pPr>
            <a:r>
              <a:rPr lang="en-CA" sz="800" smtClean="0"/>
              <a:t>- It </a:t>
            </a:r>
            <a:r>
              <a:rPr lang="en-CA" sz="800" u="sng" smtClean="0"/>
              <a:t>is</a:t>
            </a:r>
            <a:r>
              <a:rPr lang="en-CA" sz="800" smtClean="0"/>
              <a:t> a high level result, that relates to both institutional and behavioural change. The ambition is heightened by the focus in ‘poor’ areas. The measurement and targeting of this is difficult, and the sustainability could be a question.</a:t>
            </a:r>
          </a:p>
          <a:p>
            <a:pPr eaLnBrk="1" hangingPunct="1">
              <a:spcBef>
                <a:spcPct val="0"/>
              </a:spcBef>
            </a:pPr>
            <a:r>
              <a:rPr lang="en-CA" sz="800" smtClean="0"/>
              <a:t>- You are right that the UN cannot guarantee this result. It will require work and investment by many partners. But this makes it an outcome. The UN makes a contribution, but is not solely responsible for its achievement. The UN’s specific contributions - its promises - are listed in the outputs </a:t>
            </a:r>
          </a:p>
          <a:p>
            <a:pPr eaLnBrk="1" hangingPunct="1">
              <a:spcBef>
                <a:spcPct val="0"/>
              </a:spcBef>
            </a:pPr>
            <a:r>
              <a:rPr lang="en-CA" sz="800" smtClean="0"/>
              <a:t>- But is the outcome still too ambitious?</a:t>
            </a:r>
          </a:p>
          <a:p>
            <a:pPr eaLnBrk="1" hangingPunct="1">
              <a:spcBef>
                <a:spcPct val="0"/>
              </a:spcBef>
            </a:pPr>
            <a:r>
              <a:rPr lang="en-CA" sz="800" smtClean="0"/>
              <a:t>- The key aspect is the focus on ‘targeted’ areas. If the UN and partners were expecting to affect the rate  of new business development and job creation nationally, it would be worrying. However the focus on targeted areas is important. For example, it could be a pilot business development initiative in 1 Province or several under-served Districts.  In this situation, it is </a:t>
            </a:r>
            <a:r>
              <a:rPr lang="en-CA" sz="800" u="sng" smtClean="0"/>
              <a:t>plausible</a:t>
            </a:r>
            <a:r>
              <a:rPr lang="en-CA" sz="800" smtClean="0"/>
              <a:t> that he resources of the UNCT, working with national and local partners and donors, could achieve this result. </a:t>
            </a:r>
          </a:p>
          <a:p>
            <a:pPr eaLnBrk="1" hangingPunct="1">
              <a:spcBef>
                <a:spcPct val="0"/>
              </a:spcBef>
            </a:pPr>
            <a:endParaRPr lang="en-CA" sz="800" smtClean="0"/>
          </a:p>
          <a:p>
            <a:pPr eaLnBrk="1" hangingPunct="1">
              <a:spcBef>
                <a:spcPct val="0"/>
              </a:spcBef>
            </a:pPr>
            <a:r>
              <a:rPr lang="en-CA" sz="800" smtClean="0"/>
              <a:t>Issue: 2</a:t>
            </a:r>
            <a:r>
              <a:rPr lang="en-CA" sz="800" baseline="30000" smtClean="0"/>
              <a:t>nd</a:t>
            </a:r>
            <a:r>
              <a:rPr lang="en-CA" sz="800" smtClean="0"/>
              <a:t> Outcome</a:t>
            </a:r>
          </a:p>
          <a:p>
            <a:pPr eaLnBrk="1" hangingPunct="1">
              <a:spcBef>
                <a:spcPct val="0"/>
              </a:spcBef>
            </a:pPr>
            <a:r>
              <a:rPr lang="en-CA" sz="800" smtClean="0"/>
              <a:t>The UN cannot guarantee that  local public administrations are more effective and transparent – this is also too ambitious.</a:t>
            </a:r>
          </a:p>
          <a:p>
            <a:pPr eaLnBrk="1" hangingPunct="1">
              <a:spcBef>
                <a:spcPct val="0"/>
              </a:spcBef>
            </a:pPr>
            <a:endParaRPr lang="en-CA" sz="800" smtClean="0"/>
          </a:p>
        </p:txBody>
      </p:sp>
      <p:sp>
        <p:nvSpPr>
          <p:cNvPr id="6349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0D7FFBF1-0250-4D23-8061-3EC8B3B1473A}" type="slidenum">
              <a:rPr lang="en-GB" sz="1200">
                <a:latin typeface="Times New Roman" pitchFamily="18" charset="0"/>
              </a:rPr>
              <a:pPr algn="r"/>
              <a:t>23</a:t>
            </a:fld>
            <a:endParaRPr lang="en-GB" sz="120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p:spPr>
        <p:txBody>
          <a:bodyPr/>
          <a:lstStyle/>
          <a:p>
            <a:pPr eaLnBrk="1" hangingPunct="1">
              <a:spcBef>
                <a:spcPct val="0"/>
              </a:spcBef>
            </a:pPr>
            <a:r>
              <a:rPr lang="en-CA" smtClean="0"/>
              <a:t>HIDDEN SLIDE</a:t>
            </a:r>
          </a:p>
          <a:p>
            <a:pPr eaLnBrk="1" hangingPunct="1">
              <a:spcBef>
                <a:spcPct val="0"/>
              </a:spcBef>
            </a:pPr>
            <a:endParaRPr lang="en-CA" smtClean="0"/>
          </a:p>
          <a:p>
            <a:pPr eaLnBrk="1" hangingPunct="1">
              <a:spcBef>
                <a:spcPct val="0"/>
              </a:spcBef>
            </a:pPr>
            <a:r>
              <a:rPr lang="en-CA" smtClean="0"/>
              <a:t>CONTINUATION OF NOTES FROM PREVIOUS SLIDE</a:t>
            </a:r>
          </a:p>
          <a:p>
            <a:pPr eaLnBrk="1" hangingPunct="1">
              <a:spcBef>
                <a:spcPct val="0"/>
              </a:spcBef>
            </a:pPr>
            <a:endParaRPr lang="en-CA" smtClean="0"/>
          </a:p>
          <a:p>
            <a:pPr eaLnBrk="1" hangingPunct="1">
              <a:spcBef>
                <a:spcPct val="0"/>
              </a:spcBef>
            </a:pPr>
            <a:r>
              <a:rPr lang="en-CA" smtClean="0"/>
              <a:t>Response:</a:t>
            </a:r>
          </a:p>
          <a:p>
            <a:pPr eaLnBrk="1" hangingPunct="1">
              <a:spcBef>
                <a:spcPct val="0"/>
              </a:spcBef>
            </a:pPr>
            <a:r>
              <a:rPr lang="en-CA" smtClean="0"/>
              <a:t>- Here again, the UNCT cannot guarantee this result. It will require work and investment by many partners. The UN makes a contribution, but is not solely responsible for its achievement. The UN’s specific contributions - its promises - are listed in the outputs </a:t>
            </a:r>
          </a:p>
          <a:p>
            <a:pPr eaLnBrk="1" hangingPunct="1">
              <a:spcBef>
                <a:spcPct val="0"/>
              </a:spcBef>
            </a:pPr>
            <a:r>
              <a:rPr lang="en-CA" smtClean="0"/>
              <a:t>- But this result does seem to say that ‘all’ local public administrations, everywhere in the country, will change – that </a:t>
            </a:r>
            <a:r>
              <a:rPr lang="en-CA" u="sng" smtClean="0"/>
              <a:t>is highly ambitious</a:t>
            </a:r>
            <a:r>
              <a:rPr lang="en-CA" smtClean="0"/>
              <a:t>. It would be more reasonable to think about change in a target region and possibly 1 or 2 key departments. So the plausibility is a question.</a:t>
            </a:r>
          </a:p>
          <a:p>
            <a:pPr eaLnBrk="1" hangingPunct="1">
              <a:spcBef>
                <a:spcPct val="0"/>
              </a:spcBef>
            </a:pPr>
            <a:r>
              <a:rPr lang="en-CA" smtClean="0"/>
              <a:t>- Let’s look to the outputs – if we examine the ‘if-then’ causality between the outputs and outcome, do we feel more comfortable?</a:t>
            </a:r>
          </a:p>
          <a:p>
            <a:pPr eaLnBrk="1" hangingPunct="1">
              <a:spcBef>
                <a:spcPct val="0"/>
              </a:spcBef>
            </a:pPr>
            <a:r>
              <a:rPr lang="en-CA" smtClean="0"/>
              <a:t>- If  ‘No’ – agree, and say that we just don’t know enough about the resources available, and the other partners involved. For example, if this were part of a wider initiative supported by the World Bank, would it change our thinking?</a:t>
            </a:r>
          </a:p>
          <a:p>
            <a:pPr eaLnBrk="1" hangingPunct="1">
              <a:spcBef>
                <a:spcPct val="0"/>
              </a:spcBef>
            </a:pPr>
            <a:r>
              <a:rPr lang="en-CA" smtClean="0"/>
              <a:t>- Overall, this outcome may be too ambitious. You could imagine it as a priority in a National Governance Plan or Strategy. </a:t>
            </a:r>
          </a:p>
          <a:p>
            <a:pPr eaLnBrk="1" hangingPunct="1">
              <a:spcBef>
                <a:spcPct val="0"/>
              </a:spcBef>
            </a:pPr>
            <a:r>
              <a:rPr lang="en-CA" smtClean="0"/>
              <a:t>- Time permitting, you could ask participants how they would change it to make it a more plausible outcome? For example, the last output targets specific departments of LPAs…</a:t>
            </a:r>
          </a:p>
          <a:p>
            <a:pPr eaLnBrk="1" hangingPunct="1">
              <a:spcBef>
                <a:spcPct val="0"/>
              </a:spcBef>
            </a:pPr>
            <a:endParaRPr lang="en-CA" smtClean="0"/>
          </a:p>
          <a:p>
            <a:pPr eaLnBrk="1" hangingPunct="1">
              <a:spcBef>
                <a:spcPct val="0"/>
              </a:spcBef>
            </a:pPr>
            <a:r>
              <a:rPr lang="en-CA" smtClean="0"/>
              <a:t>Issue:</a:t>
            </a:r>
          </a:p>
          <a:p>
            <a:pPr eaLnBrk="1" hangingPunct="1">
              <a:spcBef>
                <a:spcPct val="0"/>
              </a:spcBef>
            </a:pPr>
            <a:r>
              <a:rPr lang="en-CA" smtClean="0"/>
              <a:t>The output related to ‘Decentralisation Framework’ is too ambitious for an output – it is institutional change.</a:t>
            </a:r>
          </a:p>
          <a:p>
            <a:pPr eaLnBrk="1" hangingPunct="1">
              <a:spcBef>
                <a:spcPct val="0"/>
              </a:spcBef>
            </a:pPr>
            <a:endParaRPr lang="en-CA" smtClean="0"/>
          </a:p>
          <a:p>
            <a:pPr eaLnBrk="1" hangingPunct="1">
              <a:spcBef>
                <a:spcPct val="0"/>
              </a:spcBef>
            </a:pPr>
            <a:r>
              <a:rPr lang="en-CA" smtClean="0"/>
              <a:t>Response:</a:t>
            </a:r>
          </a:p>
          <a:p>
            <a:pPr eaLnBrk="1" hangingPunct="1">
              <a:spcBef>
                <a:spcPct val="0"/>
              </a:spcBef>
            </a:pPr>
            <a:r>
              <a:rPr lang="en-CA" smtClean="0"/>
              <a:t>- Yes, this is a tricky one. At the end of the day only government can make a change that strengthens their decentralisation framework and policy.  This seems to be beyond the control of the UNCT to claim as an output. However: 1. The result is focused on 3 particular elements related to Local Administrations – it is very specific, 2. It is plausible that a large UN-supported governance programme, working over several years ,could prepare these new elements. The result does </a:t>
            </a:r>
            <a:r>
              <a:rPr lang="en-CA" u="sng" smtClean="0"/>
              <a:t>not</a:t>
            </a:r>
            <a:r>
              <a:rPr lang="en-CA" smtClean="0"/>
              <a:t> use language such as: approved, implemented, passed etc.</a:t>
            </a:r>
          </a:p>
          <a:p>
            <a:pPr eaLnBrk="1" hangingPunct="1">
              <a:spcBef>
                <a:spcPct val="0"/>
              </a:spcBef>
            </a:pPr>
            <a:r>
              <a:rPr lang="en-CA" smtClean="0"/>
              <a:t>So while it is ambitious, it still seems a plausible, if complex output, having to deal with new capacities: authorities, resources. </a:t>
            </a:r>
            <a:endParaRPr lang="en-CA" sz="1600" smtClean="0"/>
          </a:p>
          <a:p>
            <a:pPr eaLnBrk="1" hangingPunct="1"/>
            <a:endParaRPr lang="en-GB" smtClean="0"/>
          </a:p>
        </p:txBody>
      </p:sp>
      <p:sp>
        <p:nvSpPr>
          <p:cNvPr id="65539" name="Slide Number Placeholder 3"/>
          <p:cNvSpPr>
            <a:spLocks noGrp="1"/>
          </p:cNvSpPr>
          <p:nvPr>
            <p:ph type="sldNum" sz="quarter" idx="5"/>
          </p:nvPr>
        </p:nvSpPr>
        <p:spPr>
          <a:noFill/>
        </p:spPr>
        <p:txBody>
          <a:bodyPr/>
          <a:lstStyle/>
          <a:p>
            <a:fld id="{D261B1BD-ECA3-45CF-8FB4-2308DE591A0C}" type="slidenum">
              <a:rPr lang="en-US" smtClean="0"/>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915988" y="744538"/>
            <a:ext cx="4964112" cy="3722687"/>
          </a:xfrm>
          <a:ln/>
        </p:spPr>
      </p:sp>
      <p:sp>
        <p:nvSpPr>
          <p:cNvPr id="67586"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smtClean="0"/>
          </a:p>
          <a:p>
            <a:pPr eaLnBrk="1" hangingPunct="1"/>
            <a:r>
              <a:rPr lang="en-CA" sz="800" smtClean="0"/>
              <a:t>This card set is available in the resources for this session.</a:t>
            </a:r>
          </a:p>
          <a:p>
            <a:pPr eaLnBrk="1" hangingPunct="1"/>
            <a:endParaRPr lang="en-CA" sz="800" smtClean="0"/>
          </a:p>
        </p:txBody>
      </p:sp>
      <p:sp>
        <p:nvSpPr>
          <p:cNvPr id="6758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A746E84-9699-4E2B-9D29-1C57B86D6F11}" type="slidenum">
              <a:rPr lang="en-GB" sz="1200">
                <a:latin typeface="Times New Roman" pitchFamily="18" charset="0"/>
              </a:rPr>
              <a:pPr algn="r"/>
              <a:t>25</a:t>
            </a:fld>
            <a:endParaRPr lang="en-GB" sz="1200">
              <a:latin typeface="Times New Roman" pitchFamily="18"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xfrm>
            <a:off x="915988" y="744538"/>
            <a:ext cx="4964112" cy="3722687"/>
          </a:xfrm>
          <a:ln/>
        </p:spPr>
      </p:sp>
      <p:sp>
        <p:nvSpPr>
          <p:cNvPr id="69634"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6963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71A8A2EE-52AF-434F-ADC3-70AD7C35C12C}" type="slidenum">
              <a:rPr lang="en-GB" sz="1200">
                <a:latin typeface="Times New Roman" pitchFamily="18" charset="0"/>
              </a:rPr>
              <a:pPr algn="r"/>
              <a:t>26</a:t>
            </a:fld>
            <a:endParaRPr lang="en-GB" sz="1200">
              <a:latin typeface="Times New Roman" pitchFamily="18"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a:xfrm>
            <a:off x="915988" y="744538"/>
            <a:ext cx="4964112" cy="3722687"/>
          </a:xfrm>
          <a:ln/>
        </p:spPr>
      </p:sp>
      <p:sp>
        <p:nvSpPr>
          <p:cNvPr id="71682"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7168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41672348-1B82-4755-9125-D4BB5150E4ED}" type="slidenum">
              <a:rPr lang="en-GB" sz="1200">
                <a:latin typeface="Times New Roman" pitchFamily="18" charset="0"/>
              </a:rPr>
              <a:pPr algn="r"/>
              <a:t>27</a:t>
            </a:fld>
            <a:endParaRPr lang="en-GB" sz="1200">
              <a:latin typeface="Times New Roman" pitchFamily="18"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D24EAB7D-F5CC-4FB8-834E-89C847BFA5E7}" type="slidenum">
              <a:rPr lang="en-GB" sz="1200">
                <a:latin typeface="Times New Roman" pitchFamily="18" charset="0"/>
              </a:rPr>
              <a:pPr algn="r"/>
              <a:t>28</a:t>
            </a:fld>
            <a:endParaRPr lang="en-GB" sz="1200">
              <a:latin typeface="Times New Roman" pitchFamily="18"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xfrm>
            <a:off x="906463" y="4714875"/>
            <a:ext cx="4984750" cy="4467225"/>
          </a:xfrm>
          <a:noFill/>
          <a:ln/>
        </p:spPr>
        <p:txBody>
          <a:bodyPr/>
          <a:lstStyle/>
          <a:p>
            <a:pPr eaLnBrk="1" hangingPunct="1"/>
            <a:r>
              <a:rPr lang="en-AU" smtClean="0"/>
              <a:t>HIDDEN SLIDE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915988" y="744538"/>
            <a:ext cx="4964112" cy="3722687"/>
          </a:xfrm>
          <a:ln/>
        </p:spPr>
      </p:sp>
      <p:sp>
        <p:nvSpPr>
          <p:cNvPr id="75778"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757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E40A1872-CBDA-4F72-A4BF-FDCC1D9CE158}" type="slidenum">
              <a:rPr lang="en-GB" sz="1200">
                <a:latin typeface="Times New Roman" pitchFamily="18" charset="0"/>
              </a:rPr>
              <a:pPr algn="r"/>
              <a:t>29</a:t>
            </a:fld>
            <a:endParaRPr lang="en-GB" sz="120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BC15A022-B770-489C-8EB7-126B0E38C507}" type="slidenum">
              <a:rPr lang="en-GB" sz="1200">
                <a:latin typeface="Times New Roman" pitchFamily="18" charset="0"/>
              </a:rPr>
              <a:pPr algn="r"/>
              <a:t>3</a:t>
            </a:fld>
            <a:endParaRPr lang="en-GB" sz="1200">
              <a:latin typeface="Times New Roman" pitchFamily="18" charset="0"/>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xfrm>
            <a:off x="906463" y="4714875"/>
            <a:ext cx="4984750" cy="4467225"/>
          </a:xfrm>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915988" y="744538"/>
            <a:ext cx="4964112" cy="3722687"/>
          </a:xfrm>
          <a:ln/>
        </p:spPr>
      </p:sp>
      <p:sp>
        <p:nvSpPr>
          <p:cNvPr id="77826"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smtClean="0"/>
          </a:p>
          <a:p>
            <a:pPr eaLnBrk="1" hangingPunct="1"/>
            <a:r>
              <a:rPr lang="en-CA" sz="800" smtClean="0"/>
              <a:t>These were the current Lao UNDAF Outcomes at the time of the HRBA-RBM workshop. </a:t>
            </a:r>
          </a:p>
          <a:p>
            <a:pPr eaLnBrk="1" hangingPunct="1"/>
            <a:r>
              <a:rPr lang="en-CA" sz="800" smtClean="0"/>
              <a:t>They are much like the poor examples given earlier. To debrief, no need to say that. </a:t>
            </a:r>
          </a:p>
          <a:p>
            <a:pPr eaLnBrk="1" hangingPunct="1"/>
            <a:r>
              <a:rPr lang="en-CA" sz="800" smtClean="0"/>
              <a:t>Simply show the group their own current outcomes and ask them to read and offer comments.</a:t>
            </a:r>
          </a:p>
          <a:p>
            <a:pPr eaLnBrk="1" hangingPunct="1"/>
            <a:r>
              <a:rPr lang="en-CA" sz="800" smtClean="0"/>
              <a:t>Note the comments. </a:t>
            </a:r>
          </a:p>
          <a:p>
            <a:pPr eaLnBrk="1" hangingPunct="1"/>
            <a:r>
              <a:rPr lang="en-CA" sz="800" smtClean="0"/>
              <a:t>Do not be overly critical. They will be critical of themselves. </a:t>
            </a:r>
          </a:p>
          <a:p>
            <a:pPr eaLnBrk="1" hangingPunct="1"/>
            <a:r>
              <a:rPr lang="en-CA" sz="800" smtClean="0"/>
              <a:t>Some may point out good aspects of these results. For example, the focus in outcome 1 on vulnerable groups, including food insecure communities.</a:t>
            </a:r>
          </a:p>
          <a:p>
            <a:pPr eaLnBrk="1" hangingPunct="1"/>
            <a:endParaRPr lang="en-CA" sz="800" smtClean="0"/>
          </a:p>
          <a:p>
            <a:pPr eaLnBrk="1" hangingPunct="1"/>
            <a:r>
              <a:rPr lang="en-CA" sz="800" smtClean="0"/>
              <a:t>The overall message here is that, with the application of HRBA, we can do better…</a:t>
            </a:r>
          </a:p>
          <a:p>
            <a:pPr eaLnBrk="1" hangingPunct="1"/>
            <a:endParaRPr lang="en-CA" sz="800" smtClean="0"/>
          </a:p>
        </p:txBody>
      </p:sp>
      <p:sp>
        <p:nvSpPr>
          <p:cNvPr id="7782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ABB153B2-0109-443C-A494-F4BFA0DDB7D7}" type="slidenum">
              <a:rPr lang="en-GB" sz="1200">
                <a:latin typeface="Times New Roman" pitchFamily="18" charset="0"/>
              </a:rPr>
              <a:pPr algn="r"/>
              <a:t>30</a:t>
            </a:fld>
            <a:endParaRPr lang="en-GB" sz="1200">
              <a:latin typeface="Times New Roman" pitchFamily="18"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xfrm>
            <a:off x="915988" y="744538"/>
            <a:ext cx="4964112" cy="3722687"/>
          </a:xfrm>
          <a:ln/>
        </p:spPr>
      </p:sp>
      <p:sp>
        <p:nvSpPr>
          <p:cNvPr id="79874"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7987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3894014F-F0BD-4AB3-A316-90FE76C6BF18}" type="slidenum">
              <a:rPr lang="en-GB" sz="1200">
                <a:latin typeface="Times New Roman" pitchFamily="18" charset="0"/>
              </a:rPr>
              <a:pPr algn="r"/>
              <a:t>31</a:t>
            </a:fld>
            <a:endParaRPr lang="en-GB" sz="1200">
              <a:latin typeface="Times New Roman" pitchFamily="18"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xfrm>
            <a:off x="915988" y="744538"/>
            <a:ext cx="4964112" cy="3722687"/>
          </a:xfrm>
          <a:ln/>
        </p:spPr>
      </p:sp>
      <p:sp>
        <p:nvSpPr>
          <p:cNvPr id="81922"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8192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2EE9259-5DF6-4D43-BA84-2E59DD34B671}" type="slidenum">
              <a:rPr lang="en-GB" sz="1200">
                <a:latin typeface="Times New Roman" pitchFamily="18" charset="0"/>
              </a:rPr>
              <a:pPr algn="r"/>
              <a:t>32</a:t>
            </a:fld>
            <a:endParaRPr lang="en-GB" sz="1200">
              <a:latin typeface="Times New Roman" pitchFamily="18"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915988" y="744538"/>
            <a:ext cx="4964112" cy="3722687"/>
          </a:xfrm>
          <a:ln/>
        </p:spPr>
      </p:sp>
      <p:sp>
        <p:nvSpPr>
          <p:cNvPr id="83970"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8397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5005CC4-85C0-4C10-AB19-8CEEB9F66955}" type="slidenum">
              <a:rPr lang="en-GB" sz="1200">
                <a:latin typeface="Times New Roman" pitchFamily="18" charset="0"/>
              </a:rPr>
              <a:pPr algn="r"/>
              <a:t>33</a:t>
            </a:fld>
            <a:endParaRPr lang="en-GB" sz="1200">
              <a:latin typeface="Times New Roman" pitchFamily="18"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xfrm>
            <a:off x="915988" y="744538"/>
            <a:ext cx="4964112" cy="3722687"/>
          </a:xfrm>
          <a:ln/>
        </p:spPr>
      </p:sp>
      <p:sp>
        <p:nvSpPr>
          <p:cNvPr id="86018" name="Notes Placeholder 2"/>
          <p:cNvSpPr>
            <a:spLocks noGrp="1"/>
          </p:cNvSpPr>
          <p:nvPr>
            <p:ph type="body" idx="1"/>
          </p:nvPr>
        </p:nvSpPr>
        <p:spPr>
          <a:xfrm>
            <a:off x="906463" y="4714875"/>
            <a:ext cx="4984750" cy="4467225"/>
          </a:xfrm>
          <a:noFill/>
          <a:ln/>
        </p:spPr>
        <p:txBody>
          <a:bodyPr/>
          <a:lstStyle/>
          <a:p>
            <a:pPr eaLnBrk="1" hangingPunct="1"/>
            <a:endParaRPr lang="en-CA" sz="800" smtClean="0"/>
          </a:p>
          <a:p>
            <a:pPr eaLnBrk="1" hangingPunct="1"/>
            <a:r>
              <a:rPr lang="en-CA" sz="800" smtClean="0"/>
              <a:t>Indicators:</a:t>
            </a:r>
          </a:p>
          <a:p>
            <a:pPr eaLnBrk="1" hangingPunct="1"/>
            <a:r>
              <a:rPr lang="en-CA" sz="800" smtClean="0"/>
              <a:t>- % women completing 4 ANC visits</a:t>
            </a:r>
          </a:p>
          <a:p>
            <a:pPr eaLnBrk="1" hangingPunct="1"/>
            <a:r>
              <a:rPr lang="en-CA" sz="800" smtClean="0"/>
              <a:t>- % births supervised by trained birth attendant</a:t>
            </a:r>
          </a:p>
          <a:p>
            <a:pPr eaLnBrk="1" hangingPunct="1"/>
            <a:r>
              <a:rPr lang="en-CA" sz="800" smtClean="0"/>
              <a:t>- No. District Health Centres staffed and equipped to provide EMOC services </a:t>
            </a:r>
          </a:p>
          <a:p>
            <a:pPr eaLnBrk="1" hangingPunct="1"/>
            <a:r>
              <a:rPr lang="en-CA" sz="800" smtClean="0"/>
              <a:t>- % women/ families reporting they are satisfied with obstetric care services (in-service survey completed in all health centres)</a:t>
            </a:r>
          </a:p>
          <a:p>
            <a:pPr eaLnBrk="1" hangingPunct="1"/>
            <a:endParaRPr lang="en-CA" sz="800" smtClean="0"/>
          </a:p>
          <a:p>
            <a:pPr eaLnBrk="1" hangingPunct="1"/>
            <a:endParaRPr lang="en-CA" sz="800" smtClean="0"/>
          </a:p>
          <a:p>
            <a:pPr eaLnBrk="1" hangingPunct="1"/>
            <a:endParaRPr lang="en-CA" sz="800" smtClean="0"/>
          </a:p>
          <a:p>
            <a:pPr eaLnBrk="1" hangingPunct="1"/>
            <a:endParaRPr lang="en-CA" sz="800" smtClean="0"/>
          </a:p>
        </p:txBody>
      </p:sp>
      <p:sp>
        <p:nvSpPr>
          <p:cNvPr id="8601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4E9CC2DC-BC0A-47D2-B9F0-6878268D3346}" type="slidenum">
              <a:rPr lang="en-GB" sz="1200">
                <a:latin typeface="Times New Roman" pitchFamily="18" charset="0"/>
              </a:rPr>
              <a:pPr algn="r"/>
              <a:t>34</a:t>
            </a:fld>
            <a:endParaRPr lang="en-GB" sz="1200">
              <a:latin typeface="Times New Roman" pitchFamily="18"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a:xfrm>
            <a:off x="1652588" y="420688"/>
            <a:ext cx="3359150" cy="2519362"/>
          </a:xfrm>
          <a:ln/>
        </p:spPr>
      </p:sp>
      <p:sp>
        <p:nvSpPr>
          <p:cNvPr id="88066" name="Notes Placeholder 2"/>
          <p:cNvSpPr>
            <a:spLocks noGrp="1"/>
          </p:cNvSpPr>
          <p:nvPr>
            <p:ph type="body" idx="1"/>
          </p:nvPr>
        </p:nvSpPr>
        <p:spPr>
          <a:xfrm>
            <a:off x="258763" y="3155950"/>
            <a:ext cx="6137275" cy="6521450"/>
          </a:xfrm>
          <a:noFill/>
          <a:ln/>
        </p:spPr>
        <p:txBody>
          <a:bodyPr/>
          <a:lstStyle/>
          <a:p>
            <a:pPr eaLnBrk="1" hangingPunct="1"/>
            <a:r>
              <a:rPr lang="en-CA" smtClean="0"/>
              <a:t>HIDDEN SLIDE</a:t>
            </a:r>
          </a:p>
          <a:p>
            <a:pPr eaLnBrk="1" hangingPunct="1"/>
            <a:r>
              <a:rPr lang="en-CA" sz="800" b="1" smtClean="0"/>
              <a:t>Papua New Guinea (2008-2012)</a:t>
            </a:r>
          </a:p>
          <a:p>
            <a:pPr eaLnBrk="1" hangingPunct="1"/>
            <a:r>
              <a:rPr lang="en-CA" sz="800" smtClean="0"/>
              <a:t>Outcome 1.1 National and selected Provincial Parliaments function more effectively and carry out their legislative and oversight roles</a:t>
            </a:r>
          </a:p>
          <a:p>
            <a:pPr eaLnBrk="1" hangingPunct="1"/>
            <a:r>
              <a:rPr lang="en-CA" sz="800" smtClean="0"/>
              <a:t>- N</a:t>
            </a:r>
            <a:r>
              <a:rPr lang="en-CA" sz="800" baseline="30000" smtClean="0"/>
              <a:t>o</a:t>
            </a:r>
            <a:r>
              <a:rPr lang="en-CA" sz="800" smtClean="0"/>
              <a:t>. users (MPs, committees, researchers) of services provided by Parliamentary Services (legal, research, library etc.);</a:t>
            </a:r>
          </a:p>
          <a:p>
            <a:pPr eaLnBrk="1" hangingPunct="1"/>
            <a:r>
              <a:rPr lang="en-CA" sz="800" smtClean="0"/>
              <a:t>- Quantity and Quality of Legislation prepared and approved.</a:t>
            </a:r>
          </a:p>
          <a:p>
            <a:pPr eaLnBrk="1" hangingPunct="1"/>
            <a:endParaRPr lang="en-CA" sz="800" smtClean="0"/>
          </a:p>
          <a:p>
            <a:pPr eaLnBrk="1" hangingPunct="1"/>
            <a:r>
              <a:rPr lang="en-CA" sz="800" smtClean="0"/>
              <a:t>Output 1.1.2 Provincial legislative mechanisms are established and operational in selected Provinces and linked to national parliament systems</a:t>
            </a:r>
          </a:p>
          <a:p>
            <a:pPr eaLnBrk="1" hangingPunct="1"/>
            <a:endParaRPr lang="en-CA" sz="800" smtClean="0"/>
          </a:p>
          <a:p>
            <a:pPr eaLnBrk="1" hangingPunct="1"/>
            <a:r>
              <a:rPr lang="en-CA" sz="800" smtClean="0"/>
              <a:t>Outcome 2.3 By 2012, vulnerable children and youth will experience improved access to quality basic social services, including protection and justice services, particularly in rural and isolated areas</a:t>
            </a:r>
          </a:p>
          <a:p>
            <a:pPr eaLnBrk="1" hangingPunct="1"/>
            <a:r>
              <a:rPr lang="en-CA" sz="800" smtClean="0"/>
              <a:t>- N</a:t>
            </a:r>
            <a:r>
              <a:rPr lang="en-CA" sz="800" baseline="30000" smtClean="0"/>
              <a:t>o</a:t>
            </a:r>
            <a:r>
              <a:rPr lang="en-CA" sz="800" smtClean="0"/>
              <a:t>. relevance and range of basic services that are accessible to vulnerable children, particularly in rural areas</a:t>
            </a:r>
          </a:p>
          <a:p>
            <a:pPr eaLnBrk="1" hangingPunct="1"/>
            <a:r>
              <a:rPr lang="en-CA" sz="800" smtClean="0"/>
              <a:t>- N</a:t>
            </a:r>
            <a:r>
              <a:rPr lang="en-CA" sz="800" baseline="30000" smtClean="0"/>
              <a:t>o</a:t>
            </a:r>
            <a:r>
              <a:rPr lang="en-CA" sz="800" smtClean="0"/>
              <a:t>. orphans and vulnerable children accessing health, education, welfare and birth registration services</a:t>
            </a:r>
          </a:p>
          <a:p>
            <a:pPr eaLnBrk="1" hangingPunct="1"/>
            <a:endParaRPr lang="en-CA" sz="800" smtClean="0"/>
          </a:p>
          <a:p>
            <a:pPr eaLnBrk="1" hangingPunct="1"/>
            <a:r>
              <a:rPr lang="en-CA" sz="800" smtClean="0"/>
              <a:t>Outcome 3.1 By 2012, DEC effectively plans, manages, monitors and coordinates with other relevant government institutions the sustainable use of natural resources</a:t>
            </a:r>
          </a:p>
          <a:p>
            <a:pPr eaLnBrk="1" hangingPunct="1"/>
            <a:r>
              <a:rPr lang="en-CA" sz="800" smtClean="0"/>
              <a:t>- Government has capacity to enforce legislation and policies;</a:t>
            </a:r>
          </a:p>
          <a:p>
            <a:pPr eaLnBrk="1" hangingPunct="1"/>
            <a:r>
              <a:rPr lang="en-CA" sz="800" smtClean="0"/>
              <a:t>Government has a plan to mainstream environmental issues.</a:t>
            </a:r>
          </a:p>
          <a:p>
            <a:pPr eaLnBrk="1" hangingPunct="1"/>
            <a:endParaRPr lang="en-CA" sz="800" smtClean="0"/>
          </a:p>
          <a:p>
            <a:pPr eaLnBrk="1" hangingPunct="1"/>
            <a:r>
              <a:rPr lang="en-CA" sz="800" smtClean="0"/>
              <a:t>Output 3.1.2 Communities in selected provinces have the capacity to use their natural resources sustainably to enhance their livelihoods.</a:t>
            </a:r>
          </a:p>
          <a:p>
            <a:pPr eaLnBrk="1" hangingPunct="1"/>
            <a:r>
              <a:rPr lang="en-CA" sz="800" smtClean="0"/>
              <a:t>- Training on more sustainable use of community resources; </a:t>
            </a:r>
          </a:p>
          <a:p>
            <a:pPr eaLnBrk="1" hangingPunct="1"/>
            <a:r>
              <a:rPr lang="en-CA" sz="800" smtClean="0"/>
              <a:t>- Selected communities have the capacity to access funding and manage small grants projects. </a:t>
            </a:r>
          </a:p>
          <a:p>
            <a:pPr eaLnBrk="1" hangingPunct="1"/>
            <a:r>
              <a:rPr lang="en-CA" sz="800" smtClean="0">
                <a:solidFill>
                  <a:srgbClr val="7030A0"/>
                </a:solidFill>
              </a:rPr>
              <a:t>(an activity and a new result – how could we re-position these as indicators?) </a:t>
            </a:r>
          </a:p>
          <a:p>
            <a:pPr eaLnBrk="1" hangingPunct="1"/>
            <a:endParaRPr lang="en-CA" sz="800" smtClean="0"/>
          </a:p>
          <a:p>
            <a:pPr eaLnBrk="1" hangingPunct="1"/>
            <a:r>
              <a:rPr lang="en-CA" sz="800" smtClean="0"/>
              <a:t>Outcome 4.3 By 2012, girls will experience fewer inequalities attending school</a:t>
            </a:r>
          </a:p>
          <a:p>
            <a:pPr eaLnBrk="1" hangingPunct="1"/>
            <a:r>
              <a:rPr lang="en-CA" sz="800" smtClean="0"/>
              <a:t>- A National plan and budget  to implement the girls’ education policy; </a:t>
            </a:r>
          </a:p>
          <a:p>
            <a:pPr eaLnBrk="1" hangingPunct="1"/>
            <a:r>
              <a:rPr lang="en-CA" sz="800" smtClean="0"/>
              <a:t>- No. of Child Friendly Schools in programe areas</a:t>
            </a:r>
          </a:p>
          <a:p>
            <a:pPr eaLnBrk="1" hangingPunct="1"/>
            <a:r>
              <a:rPr lang="en-CA" sz="800" smtClean="0"/>
              <a:t>- No. of teachers trained to provide counselling; </a:t>
            </a:r>
          </a:p>
          <a:p>
            <a:pPr eaLnBrk="1" hangingPunct="1"/>
            <a:r>
              <a:rPr lang="en-CA" sz="800" smtClean="0"/>
              <a:t>- % increase in girls enrolment and retention in programme areas</a:t>
            </a:r>
          </a:p>
          <a:p>
            <a:pPr eaLnBrk="1" hangingPunct="1"/>
            <a:endParaRPr lang="en-CA" sz="800" smtClean="0"/>
          </a:p>
          <a:p>
            <a:pPr eaLnBrk="1" hangingPunct="1"/>
            <a:endParaRPr lang="en-CA" sz="800" smtClean="0"/>
          </a:p>
        </p:txBody>
      </p:sp>
      <p:sp>
        <p:nvSpPr>
          <p:cNvPr id="8806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A89EA47A-91EB-461E-80DF-57E2F2FBAA63}" type="slidenum">
              <a:rPr lang="en-GB" sz="1200">
                <a:latin typeface="Times New Roman" pitchFamily="18" charset="0"/>
              </a:rPr>
              <a:pPr algn="r"/>
              <a:t>35</a:t>
            </a:fld>
            <a:endParaRPr lang="en-GB" sz="1200">
              <a:latin typeface="Times New Roman" pitchFamily="18"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a:xfrm>
            <a:off x="1492250" y="744538"/>
            <a:ext cx="3652838" cy="2740025"/>
          </a:xfrm>
          <a:ln/>
        </p:spPr>
      </p:sp>
      <p:sp>
        <p:nvSpPr>
          <p:cNvPr id="90114" name="Notes Placeholder 2"/>
          <p:cNvSpPr>
            <a:spLocks noGrp="1"/>
          </p:cNvSpPr>
          <p:nvPr>
            <p:ph type="body" idx="1"/>
          </p:nvPr>
        </p:nvSpPr>
        <p:spPr>
          <a:xfrm>
            <a:off x="534988" y="3717925"/>
            <a:ext cx="5800725" cy="5464175"/>
          </a:xfrm>
          <a:noFill/>
          <a:ln/>
        </p:spPr>
        <p:txBody>
          <a:bodyPr/>
          <a:lstStyle/>
          <a:p>
            <a:pPr eaLnBrk="1" hangingPunct="1"/>
            <a:r>
              <a:rPr lang="en-CA" sz="800" smtClean="0"/>
              <a:t>HIDDEN SLIDE</a:t>
            </a:r>
          </a:p>
          <a:p>
            <a:pPr eaLnBrk="1" hangingPunct="1"/>
            <a:endParaRPr lang="en-CA" sz="800" smtClean="0"/>
          </a:p>
          <a:p>
            <a:pPr eaLnBrk="1" hangingPunct="1"/>
            <a:r>
              <a:rPr lang="en-CA" sz="800" smtClean="0"/>
              <a:t>Use the 4 key HRBA questions on flip chart to get feedback from participants.</a:t>
            </a:r>
          </a:p>
          <a:p>
            <a:pPr eaLnBrk="1" hangingPunct="1"/>
            <a:endParaRPr lang="en-CA" sz="800" smtClean="0"/>
          </a:p>
          <a:p>
            <a:pPr eaLnBrk="1" hangingPunct="1"/>
            <a:r>
              <a:rPr lang="en-CA" sz="800" smtClean="0"/>
              <a:t>Other examples are listed below, including indicators:</a:t>
            </a:r>
          </a:p>
          <a:p>
            <a:pPr eaLnBrk="1" hangingPunct="1"/>
            <a:r>
              <a:rPr lang="en-CA" sz="800" b="1" smtClean="0"/>
              <a:t>Botswana (2010-2016)</a:t>
            </a:r>
          </a:p>
          <a:p>
            <a:pPr eaLnBrk="1" hangingPunct="1"/>
            <a:r>
              <a:rPr lang="en-CA" sz="800" smtClean="0"/>
              <a:t>Strengthened human rights institutions respond to the rights of vulnerable groups (youth, children, women, people living with HIV and AIDS, refugees and disabled).</a:t>
            </a:r>
          </a:p>
          <a:p>
            <a:pPr eaLnBrk="1" hangingPunct="1"/>
            <a:endParaRPr lang="en-CA" sz="800" smtClean="0"/>
          </a:p>
          <a:p>
            <a:pPr eaLnBrk="1" hangingPunct="1"/>
            <a:r>
              <a:rPr lang="en-CA" sz="800" b="1" smtClean="0"/>
              <a:t>Uganda (2010-2014)</a:t>
            </a:r>
          </a:p>
          <a:p>
            <a:pPr eaLnBrk="1" hangingPunct="1"/>
            <a:r>
              <a:rPr lang="en-CA" sz="800" smtClean="0"/>
              <a:t>Vulnerable populations in Uganda, especially in the north, benefit increasingly from sustainable and quality social services by 2014.</a:t>
            </a:r>
          </a:p>
          <a:p>
            <a:pPr eaLnBrk="1" hangingPunct="1"/>
            <a:endParaRPr lang="en-CA" sz="800" smtClean="0"/>
          </a:p>
          <a:p>
            <a:pPr eaLnBrk="1" hangingPunct="1"/>
            <a:r>
              <a:rPr lang="en-CA" sz="800" smtClean="0"/>
              <a:t>Evidence-based policies, strategies and plans are reviewed, developed and adequately resourced through participatory and inclusive approaches to increase access to quality social services. </a:t>
            </a:r>
          </a:p>
          <a:p>
            <a:pPr eaLnBrk="1" hangingPunct="1"/>
            <a:r>
              <a:rPr lang="en-CA" sz="800" smtClean="0"/>
              <a:t>Indicators:</a:t>
            </a:r>
          </a:p>
          <a:p>
            <a:pPr eaLnBrk="1" hangingPunct="1"/>
            <a:r>
              <a:rPr lang="en-CA" sz="800" smtClean="0"/>
              <a:t>A standard set of NDP indicators is agreed on, consolidated and being reported on nation-wide; Baseline: Not in place (2009/2010); Target: In place by 2012</a:t>
            </a:r>
          </a:p>
          <a:p>
            <a:pPr eaLnBrk="1" hangingPunct="1"/>
            <a:r>
              <a:rPr lang="en-CA" sz="800" smtClean="0"/>
              <a:t>HIV national policy composite index scores; Baseline: 67.5 of 100 points (2005); Target: 85 by 2012</a:t>
            </a:r>
          </a:p>
          <a:p>
            <a:pPr eaLnBrk="1" hangingPunct="1"/>
            <a:endParaRPr lang="en-CA" sz="800" smtClean="0"/>
          </a:p>
          <a:p>
            <a:pPr eaLnBrk="1" hangingPunct="1"/>
            <a:r>
              <a:rPr lang="en-CA" sz="800" b="1" smtClean="0"/>
              <a:t>Azerbaijan (2011-2015)</a:t>
            </a:r>
          </a:p>
          <a:p>
            <a:pPr eaLnBrk="1" hangingPunct="1"/>
            <a:r>
              <a:rPr lang="en-CA" sz="800" smtClean="0"/>
              <a:t>By 2015, civil society, media, and vulnerable groups enjoy increased roles in policy formulation and implementation processes.</a:t>
            </a:r>
          </a:p>
          <a:p>
            <a:pPr eaLnBrk="1" hangingPunct="1"/>
            <a:endParaRPr lang="en-CA" sz="800" smtClean="0"/>
          </a:p>
          <a:p>
            <a:pPr eaLnBrk="1" hangingPunct="1"/>
            <a:r>
              <a:rPr lang="en-CA" sz="800" b="1" smtClean="0"/>
              <a:t>Namibia (2006-2010)</a:t>
            </a:r>
          </a:p>
          <a:p>
            <a:pPr eaLnBrk="1" hangingPunct="1"/>
            <a:r>
              <a:rPr lang="en-GB" sz="800" smtClean="0"/>
              <a:t>By 2010, livelihoods and food security among most vulnerable groups are improved in highly affected locations</a:t>
            </a:r>
          </a:p>
          <a:p>
            <a:pPr eaLnBrk="1" hangingPunct="1"/>
            <a:endParaRPr lang="en-GB" sz="800" smtClean="0"/>
          </a:p>
          <a:p>
            <a:pPr eaLnBrk="1" hangingPunct="1"/>
            <a:r>
              <a:rPr lang="en-GB" sz="800" b="1" smtClean="0"/>
              <a:t>Rwanda (2008-2012) </a:t>
            </a:r>
            <a:r>
              <a:rPr lang="en-CA" sz="800" smtClean="0"/>
              <a:t>Outcome 4: Gender equality </a:t>
            </a:r>
          </a:p>
          <a:p>
            <a:pPr eaLnBrk="1" hangingPunct="1"/>
            <a:r>
              <a:rPr lang="en-CA" sz="800" smtClean="0"/>
              <a:t>Capacity of key public and private institutions strengthened to apply gender equality principles and standards in performance, practices and behavior</a:t>
            </a:r>
          </a:p>
          <a:p>
            <a:pPr eaLnBrk="1" hangingPunct="1"/>
            <a:endParaRPr lang="en-CA" sz="800" smtClean="0"/>
          </a:p>
          <a:p>
            <a:pPr eaLnBrk="1" hangingPunct="1"/>
            <a:r>
              <a:rPr lang="en-CA" sz="800" b="1" smtClean="0"/>
              <a:t>Vietnam (2006-2010) </a:t>
            </a:r>
            <a:r>
              <a:rPr lang="en-CA" sz="800" smtClean="0"/>
              <a:t>Outcome 4.5</a:t>
            </a:r>
          </a:p>
          <a:p>
            <a:pPr eaLnBrk="1" hangingPunct="1"/>
            <a:r>
              <a:rPr lang="en-CA" sz="800" smtClean="0"/>
              <a:t>Strengthened legislative process, legal safeguards and justice mechanisms for vulnerable groups, ensuring consistency between the legal system and constitutional norms and international treaties</a:t>
            </a:r>
          </a:p>
          <a:p>
            <a:pPr eaLnBrk="1" hangingPunct="1"/>
            <a:endParaRPr lang="en-CA" sz="800" smtClean="0"/>
          </a:p>
        </p:txBody>
      </p:sp>
      <p:sp>
        <p:nvSpPr>
          <p:cNvPr id="9011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5B2C479-4963-4C6F-A783-4033A4FD2F30}" type="slidenum">
              <a:rPr lang="en-GB" sz="1200">
                <a:latin typeface="Times New Roman" pitchFamily="18" charset="0"/>
              </a:rPr>
              <a:pPr algn="r"/>
              <a:t>36</a:t>
            </a:fld>
            <a:endParaRPr lang="en-GB" sz="1200">
              <a:latin typeface="Times New Roman" pitchFamily="18"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noTextEdit="1"/>
          </p:cNvSpPr>
          <p:nvPr>
            <p:ph type="sldImg"/>
          </p:nvPr>
        </p:nvSpPr>
        <p:spPr>
          <a:xfrm>
            <a:off x="915988" y="744538"/>
            <a:ext cx="4964112" cy="3722687"/>
          </a:xfrm>
          <a:ln/>
        </p:spPr>
      </p:sp>
      <p:sp>
        <p:nvSpPr>
          <p:cNvPr id="92162"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9216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8261243F-86CA-4C05-AC47-BA6128C9FF50}" type="slidenum">
              <a:rPr lang="en-GB" sz="1200">
                <a:latin typeface="Times New Roman" pitchFamily="18" charset="0"/>
              </a:rPr>
              <a:pPr algn="r"/>
              <a:t>37</a:t>
            </a:fld>
            <a:endParaRPr lang="en-GB" sz="1200">
              <a:latin typeface="Times New Roman" pitchFamily="18"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noTextEdit="1"/>
          </p:cNvSpPr>
          <p:nvPr>
            <p:ph type="sldImg"/>
          </p:nvPr>
        </p:nvSpPr>
        <p:spPr>
          <a:xfrm>
            <a:off x="915988" y="744538"/>
            <a:ext cx="4964112" cy="3722687"/>
          </a:xfrm>
          <a:ln/>
        </p:spPr>
      </p:sp>
      <p:sp>
        <p:nvSpPr>
          <p:cNvPr id="95234"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9523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DBDEEA4D-A546-416C-B230-150A915AB9D9}" type="slidenum">
              <a:rPr lang="en-GB" sz="1200">
                <a:latin typeface="Times New Roman" pitchFamily="18" charset="0"/>
              </a:rPr>
              <a:pPr algn="r"/>
              <a:t>38</a:t>
            </a:fld>
            <a:endParaRPr lang="en-GB" sz="1200">
              <a:latin typeface="Times New Roman" pitchFamily="18"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noTextEdit="1"/>
          </p:cNvSpPr>
          <p:nvPr>
            <p:ph type="sldImg"/>
          </p:nvPr>
        </p:nvSpPr>
        <p:spPr>
          <a:xfrm>
            <a:off x="915988" y="744538"/>
            <a:ext cx="4964112" cy="3722687"/>
          </a:xfrm>
          <a:ln/>
        </p:spPr>
      </p:sp>
      <p:sp>
        <p:nvSpPr>
          <p:cNvPr id="97282"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9728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00197FCC-1165-4BA1-B908-FE4AED6A92D4}" type="slidenum">
              <a:rPr lang="en-GB" sz="1200">
                <a:latin typeface="Times New Roman" pitchFamily="18" charset="0"/>
              </a:rPr>
              <a:pPr algn="r"/>
              <a:t>39</a:t>
            </a:fld>
            <a:endParaRPr lang="en-GB" sz="120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5107E560-0BED-47D6-8277-EA5A837AEDE7}" type="slidenum">
              <a:rPr lang="en-GB" sz="1200">
                <a:latin typeface="Times New Roman" pitchFamily="18" charset="0"/>
              </a:rPr>
              <a:pPr algn="r"/>
              <a:t>4</a:t>
            </a:fld>
            <a:endParaRPr lang="en-GB" sz="1200">
              <a:latin typeface="Times New Roman" pitchFamily="18" charset="0"/>
            </a:endParaRPr>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906463" y="4714875"/>
            <a:ext cx="4984750" cy="4467225"/>
          </a:xfrm>
          <a:noFill/>
          <a:ln/>
        </p:spPr>
        <p:txBody>
          <a:bodyPr/>
          <a:lstStyle/>
          <a:p>
            <a:pPr eaLnBrk="1" hangingPunct="1"/>
            <a:r>
              <a:rPr lang="en-CA" sz="800" b="1" i="1" smtClean="0"/>
              <a:t>RBM Handbook, p.8 </a:t>
            </a:r>
          </a:p>
          <a:p>
            <a:pPr eaLnBrk="1" hangingPunct="1"/>
            <a:r>
              <a:rPr lang="en-CA" sz="800" b="1" smtClean="0"/>
              <a:t>THIS HANDBOOK IS STILL IN DRAFT VERSION AND NOT YET AVAILABLE FOR DISTRIBUTION – THIS NOTE IS FOR FACILITATORS REFERENCE ONLY</a:t>
            </a:r>
            <a:endParaRPr lang="en-CA" sz="800" b="1" i="1" smtClean="0"/>
          </a:p>
          <a:p>
            <a:pPr eaLnBrk="1" hangingPunct="1"/>
            <a:r>
              <a:rPr lang="en-CA" sz="800" smtClean="0"/>
              <a:t>Results-based management is a management strategy by which all actors, contributing directly or indirectly to achieving a set of development results, ensure that their processes, products and services contribute to the achievement of desired results (outputs, outcomes and higher level goals or impact). They in turn use information and evidence on actual results to inform decision making on the design, resourcing and delivery of programmes and activities as well as for accountability and reporting. </a:t>
            </a:r>
            <a:endParaRPr lang="en-US" sz="80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noTextEdit="1"/>
          </p:cNvSpPr>
          <p:nvPr>
            <p:ph type="sldImg"/>
          </p:nvPr>
        </p:nvSpPr>
        <p:spPr>
          <a:ln/>
        </p:spPr>
      </p:sp>
      <p:sp>
        <p:nvSpPr>
          <p:cNvPr id="99330" name="Notes Placeholder 2"/>
          <p:cNvSpPr>
            <a:spLocks noGrp="1"/>
          </p:cNvSpPr>
          <p:nvPr>
            <p:ph type="body" idx="1"/>
          </p:nvPr>
        </p:nvSpPr>
        <p:spPr>
          <a:noFill/>
          <a:ln/>
        </p:spPr>
        <p:txBody>
          <a:bodyPr/>
          <a:lstStyle/>
          <a:p>
            <a:pPr eaLnBrk="1" hangingPunct="1"/>
            <a:r>
              <a:rPr lang="en-CA" sz="800" smtClean="0"/>
              <a:t>A HRBA brings depth and credibility to our practice of RBM by telling us…</a:t>
            </a:r>
          </a:p>
          <a:p>
            <a:pPr eaLnBrk="1" hangingPunct="1"/>
            <a:r>
              <a:rPr lang="en-US" sz="800" smtClean="0"/>
              <a:t>the right questions to ask</a:t>
            </a:r>
          </a:p>
          <a:p>
            <a:pPr eaLnBrk="1" hangingPunct="1"/>
            <a:r>
              <a:rPr lang="en-US" sz="800" smtClean="0"/>
              <a:t>the </a:t>
            </a:r>
            <a:r>
              <a:rPr lang="en-GB" sz="800" smtClean="0"/>
              <a:t>kinds of changes we should be aiming for</a:t>
            </a:r>
          </a:p>
          <a:p>
            <a:pPr eaLnBrk="1" hangingPunct="1"/>
            <a:r>
              <a:rPr lang="en-GB" sz="800" smtClean="0"/>
              <a:t>how to measure, monitor, and report on change with stakeholders.</a:t>
            </a:r>
          </a:p>
          <a:p>
            <a:pPr eaLnBrk="1" hangingPunct="1"/>
            <a:endParaRPr lang="en-GB" sz="800" smtClean="0"/>
          </a:p>
          <a:p>
            <a:pPr eaLnBrk="1" hangingPunct="1"/>
            <a:r>
              <a:rPr lang="en-US" sz="800" smtClean="0"/>
              <a:t>Value of HRBA-RBM for the UNDAF and UN-supported country programming</a:t>
            </a:r>
          </a:p>
          <a:p>
            <a:pPr eaLnBrk="1" hangingPunct="1"/>
            <a:r>
              <a:rPr lang="en-US" sz="800" smtClean="0"/>
              <a:t>A dynamic set of tools for use </a:t>
            </a:r>
            <a:r>
              <a:rPr lang="en-US" sz="800" b="1" smtClean="0"/>
              <a:t>with partners</a:t>
            </a:r>
          </a:p>
          <a:p>
            <a:pPr eaLnBrk="1" hangingPunct="1"/>
            <a:r>
              <a:rPr lang="en-US" sz="800" smtClean="0"/>
              <a:t>Understand how well the means and ends of National development are serving the most vulnerable</a:t>
            </a:r>
          </a:p>
          <a:p>
            <a:pPr lvl="1" eaLnBrk="1" hangingPunct="1"/>
            <a:r>
              <a:rPr lang="en-US" sz="800" smtClean="0">
                <a:sym typeface="Wingdings" pitchFamily="2" charset="2"/>
              </a:rPr>
              <a:t> </a:t>
            </a:r>
            <a:r>
              <a:rPr lang="en-US" sz="800" smtClean="0"/>
              <a:t>Why are some people/ groups being left behind?</a:t>
            </a:r>
          </a:p>
          <a:p>
            <a:pPr lvl="1" eaLnBrk="1" hangingPunct="1"/>
            <a:r>
              <a:rPr lang="en-US" sz="800" smtClean="0">
                <a:sym typeface="Wingdings" pitchFamily="2" charset="2"/>
              </a:rPr>
              <a:t> Understand the critical capacity development needs</a:t>
            </a:r>
          </a:p>
          <a:p>
            <a:pPr lvl="1" eaLnBrk="1" hangingPunct="1"/>
            <a:r>
              <a:rPr lang="en-US" sz="800" smtClean="0">
                <a:sym typeface="Wingdings" pitchFamily="2" charset="2"/>
              </a:rPr>
              <a:t> Formulate, implement, monitor and evaluate programmes to </a:t>
            </a:r>
            <a:r>
              <a:rPr lang="en-US" sz="800" smtClean="0"/>
              <a:t>address the situation, with all stakeholders. </a:t>
            </a:r>
          </a:p>
          <a:p>
            <a:pPr eaLnBrk="1" hangingPunct="1"/>
            <a:endParaRPr lang="en-CA" sz="800" smtClean="0"/>
          </a:p>
          <a:p>
            <a:pPr eaLnBrk="1" hangingPunct="1"/>
            <a:endParaRPr lang="en-GB" sz="800" smtClean="0"/>
          </a:p>
          <a:p>
            <a:pPr eaLnBrk="1" hangingPunct="1"/>
            <a:endParaRPr lang="en-CA" sz="800" smtClean="0"/>
          </a:p>
          <a:p>
            <a:pPr eaLnBrk="1" hangingPunct="1">
              <a:spcBef>
                <a:spcPct val="0"/>
              </a:spcBef>
            </a:pPr>
            <a:endParaRPr lang="en-GB" altLang="ja-JP" smtClean="0">
              <a:cs typeface="ＭＳ Ｐゴシック"/>
            </a:endParaRPr>
          </a:p>
        </p:txBody>
      </p:sp>
      <p:sp>
        <p:nvSpPr>
          <p:cNvPr id="99331" name="Slide Number Placeholder 3"/>
          <p:cNvSpPr>
            <a:spLocks noGrp="1"/>
          </p:cNvSpPr>
          <p:nvPr>
            <p:ph type="sldNum" sz="quarter" idx="5"/>
          </p:nvPr>
        </p:nvSpPr>
        <p:spPr>
          <a:noFill/>
        </p:spPr>
        <p:txBody>
          <a:bodyPr/>
          <a:lstStyle/>
          <a:p>
            <a:fld id="{3FC2B9F2-552A-4BBF-B42B-7FFB5627C830}" type="slidenum">
              <a:rPr lang="en-GB" smtClean="0">
                <a:latin typeface="Times New Roman" pitchFamily="18" charset="0"/>
              </a:rPr>
              <a:pPr/>
              <a:t>40</a:t>
            </a:fld>
            <a:endParaRPr lang="en-GB" smtClean="0">
              <a:latin typeface="Times New Roman" pitchFamily="18"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noTextEdit="1"/>
          </p:cNvSpPr>
          <p:nvPr>
            <p:ph type="sldImg"/>
          </p:nvPr>
        </p:nvSpPr>
        <p:spPr>
          <a:xfrm>
            <a:off x="915988" y="744538"/>
            <a:ext cx="4964112" cy="3722687"/>
          </a:xfrm>
          <a:ln/>
        </p:spPr>
      </p:sp>
      <p:sp>
        <p:nvSpPr>
          <p:cNvPr id="101378"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013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9291FCE4-FBDF-4A8E-976B-99DE9D1F1B52}" type="slidenum">
              <a:rPr lang="en-GB" sz="1200">
                <a:latin typeface="Times New Roman" pitchFamily="18" charset="0"/>
              </a:rPr>
              <a:pPr algn="r"/>
              <a:t>41</a:t>
            </a:fld>
            <a:endParaRPr lang="en-GB" sz="1200">
              <a:latin typeface="Times New Roman" pitchFamily="18"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noTextEdit="1"/>
          </p:cNvSpPr>
          <p:nvPr>
            <p:ph type="sldImg"/>
          </p:nvPr>
        </p:nvSpPr>
        <p:spPr>
          <a:xfrm>
            <a:off x="915988" y="744538"/>
            <a:ext cx="4964112" cy="3722687"/>
          </a:xfrm>
          <a:ln/>
        </p:spPr>
      </p:sp>
      <p:sp>
        <p:nvSpPr>
          <p:cNvPr id="103426"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0342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CDEBD5E2-E901-47E0-A8A8-BFD045D8A4AD}" type="slidenum">
              <a:rPr lang="en-GB" sz="1200">
                <a:latin typeface="Times New Roman" pitchFamily="18" charset="0"/>
              </a:rPr>
              <a:pPr algn="r"/>
              <a:t>42</a:t>
            </a:fld>
            <a:endParaRPr lang="en-GB" sz="1200">
              <a:latin typeface="Times New Roman" pitchFamily="18"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noTextEdit="1"/>
          </p:cNvSpPr>
          <p:nvPr>
            <p:ph type="sldImg"/>
          </p:nvPr>
        </p:nvSpPr>
        <p:spPr>
          <a:xfrm>
            <a:off x="915988" y="744538"/>
            <a:ext cx="4964112" cy="3722687"/>
          </a:xfrm>
          <a:ln/>
        </p:spPr>
      </p:sp>
      <p:sp>
        <p:nvSpPr>
          <p:cNvPr id="105474"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0547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3DDF80C-E647-4516-8CC6-6A82B36D0919}" type="slidenum">
              <a:rPr lang="en-GB" sz="1200">
                <a:latin typeface="Times New Roman" pitchFamily="18" charset="0"/>
              </a:rPr>
              <a:pPr algn="r"/>
              <a:t>43</a:t>
            </a:fld>
            <a:endParaRPr lang="en-GB" sz="1200">
              <a:latin typeface="Times New Roman" pitchFamily="18"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noTextEdit="1"/>
          </p:cNvSpPr>
          <p:nvPr>
            <p:ph type="sldImg"/>
          </p:nvPr>
        </p:nvSpPr>
        <p:spPr>
          <a:xfrm>
            <a:off x="915988" y="744538"/>
            <a:ext cx="4964112" cy="3722687"/>
          </a:xfrm>
          <a:ln/>
        </p:spPr>
      </p:sp>
      <p:sp>
        <p:nvSpPr>
          <p:cNvPr id="107522"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0752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DD6131AA-2DC9-4B46-9D5C-1E6FB4EA5CC3}" type="slidenum">
              <a:rPr lang="en-GB" sz="1200">
                <a:latin typeface="Times New Roman" pitchFamily="18" charset="0"/>
              </a:rPr>
              <a:pPr algn="r"/>
              <a:t>44</a:t>
            </a:fld>
            <a:endParaRPr lang="en-GB" sz="1200">
              <a:latin typeface="Times New Roman" pitchFamily="18"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4841CED1-312F-4A19-A56C-30B26227B374}" type="slidenum">
              <a:rPr lang="en-GB" sz="1200">
                <a:latin typeface="Times New Roman" pitchFamily="18" charset="0"/>
              </a:rPr>
              <a:pPr algn="r"/>
              <a:t>45</a:t>
            </a:fld>
            <a:endParaRPr lang="en-GB" sz="1200">
              <a:latin typeface="Times New Roman" pitchFamily="18" charset="0"/>
            </a:endParaRPr>
          </a:p>
        </p:txBody>
      </p:sp>
      <p:sp>
        <p:nvSpPr>
          <p:cNvPr id="109570" name="Rectangle 7"/>
          <p:cNvSpPr txBox="1">
            <a:spLocks noGrp="1" noChangeArrowheads="1"/>
          </p:cNvSpPr>
          <p:nvPr/>
        </p:nvSpPr>
        <p:spPr bwMode="auto">
          <a:xfrm>
            <a:off x="3852863" y="9428163"/>
            <a:ext cx="2944812" cy="498475"/>
          </a:xfrm>
          <a:prstGeom prst="rect">
            <a:avLst/>
          </a:prstGeom>
          <a:noFill/>
          <a:ln w="9525">
            <a:noFill/>
            <a:miter lim="800000"/>
            <a:headEnd/>
            <a:tailEnd/>
          </a:ln>
        </p:spPr>
        <p:txBody>
          <a:bodyPr lIns="89730" tIns="44865" rIns="89730" bIns="44865" anchor="b"/>
          <a:lstStyle/>
          <a:p>
            <a:pPr algn="r" defTabSz="896938"/>
            <a:fld id="{F9D8C3EB-128B-458A-9875-12202562E102}" type="slidenum">
              <a:rPr lang="en-GB" sz="1200">
                <a:latin typeface="Times New Roman" pitchFamily="18" charset="0"/>
                <a:cs typeface="Arial" charset="0"/>
              </a:rPr>
              <a:pPr algn="r" defTabSz="896938"/>
              <a:t>45</a:t>
            </a:fld>
            <a:endParaRPr lang="en-GB" sz="1200">
              <a:latin typeface="Times New Roman" pitchFamily="18" charset="0"/>
              <a:cs typeface="Arial" charset="0"/>
            </a:endParaRPr>
          </a:p>
        </p:txBody>
      </p:sp>
      <p:sp>
        <p:nvSpPr>
          <p:cNvPr id="109571" name="Rectangle 2"/>
          <p:cNvSpPr>
            <a:spLocks noGrp="1" noRot="1" noChangeAspect="1" noChangeArrowheads="1" noTextEdit="1"/>
          </p:cNvSpPr>
          <p:nvPr>
            <p:ph type="sldImg"/>
          </p:nvPr>
        </p:nvSpPr>
        <p:spPr>
          <a:xfrm>
            <a:off x="915988" y="744538"/>
            <a:ext cx="4964112" cy="3722687"/>
          </a:xfrm>
          <a:ln/>
        </p:spPr>
      </p:sp>
      <p:sp>
        <p:nvSpPr>
          <p:cNvPr id="109572" name="Rectangle 3"/>
          <p:cNvSpPr>
            <a:spLocks noGrp="1" noChangeArrowheads="1"/>
          </p:cNvSpPr>
          <p:nvPr>
            <p:ph type="body" idx="1"/>
          </p:nvPr>
        </p:nvSpPr>
        <p:spPr>
          <a:xfrm>
            <a:off x="906463" y="4713288"/>
            <a:ext cx="4984750" cy="4468812"/>
          </a:xfrm>
          <a:noFill/>
          <a:ln/>
        </p:spPr>
        <p:txBody>
          <a:bodyPr lIns="89730" tIns="44865" rIns="89730" bIns="44865"/>
          <a:lstStyle/>
          <a:p>
            <a:pPr eaLnBrk="1" hangingPunct="1"/>
            <a:r>
              <a:rPr lang="en-CA" smtClean="0"/>
              <a:t>HIDDEN SLIDE</a:t>
            </a:r>
          </a:p>
          <a:p>
            <a:pPr eaLnBrk="1" hangingPunct="1"/>
            <a:r>
              <a:rPr lang="en-CA" sz="800" b="1" smtClean="0"/>
              <a:t>RBM in Evaluation </a:t>
            </a:r>
            <a:endParaRPr lang="en-CA" sz="800" smtClean="0"/>
          </a:p>
          <a:p>
            <a:pPr eaLnBrk="1" hangingPunct="1"/>
            <a:r>
              <a:rPr lang="en-CA" sz="800" smtClean="0"/>
              <a:t>Evaluation is an essential step in the RBM life cycle and a requirement for the UNDAF. The United Nations Evaluation Group (UNEG) standards and norms seek to facilitate system-wide collaboration on evaluation by ensuring that evaluation entities within the UN follow agreed on basic principles. </a:t>
            </a:r>
          </a:p>
          <a:p>
            <a:pPr eaLnBrk="1" hangingPunct="1"/>
            <a:r>
              <a:rPr lang="en-CA" sz="800" b="1" smtClean="0"/>
              <a:t>Box 1 Defining Evaluation: </a:t>
            </a:r>
            <a:r>
              <a:rPr lang="en-CA" sz="800" smtClean="0"/>
              <a:t>―</a:t>
            </a:r>
            <a:r>
              <a:rPr lang="en-CA" sz="800" i="1" smtClean="0"/>
              <a:t>An evaluation is an assessment, as systematic and impartial as possible, of an activity, project, programme, strategy, policy, topic, theme, sector, operational area, institutional performance, etc. It focuses on expected and achieved accomplishments, examining the results chain, processes, contextual factors of causality, in order to understand achievements or the lack thereof. It aims at determining the relevance, impact, effectiveness and sustainability of the interventions and contributions of the organizations of the UN system</a:t>
            </a:r>
            <a:r>
              <a:rPr lang="en-CA" sz="800" smtClean="0"/>
              <a:t>.‖ An evaluation should provide evidence-based information that is credible, reliable and useful, enabling the timely incorporation of findings, recommendations and lessons into the decision-making processes of the organizations of the UN system and its members. </a:t>
            </a:r>
          </a:p>
          <a:p>
            <a:pPr eaLnBrk="1" hangingPunct="1"/>
            <a:r>
              <a:rPr lang="en-CA" sz="800" i="1" smtClean="0"/>
              <a:t>(UNEG Norms for Evaluation in the UN System, 2005: 5) </a:t>
            </a:r>
          </a:p>
          <a:p>
            <a:pPr eaLnBrk="1" hangingPunct="1"/>
            <a:r>
              <a:rPr lang="en-CA" sz="800" smtClean="0"/>
              <a:t>It is important to distinguish the </a:t>
            </a:r>
            <a:r>
              <a:rPr lang="en-CA" sz="800" b="1" smtClean="0"/>
              <a:t>role of evaluation in RBM </a:t>
            </a:r>
            <a:r>
              <a:rPr lang="en-CA" sz="800" smtClean="0"/>
              <a:t>in the following two aspects: </a:t>
            </a:r>
          </a:p>
          <a:p>
            <a:pPr eaLnBrk="1" hangingPunct="1"/>
            <a:r>
              <a:rPr lang="en-CA" sz="800" smtClean="0"/>
              <a:t>Role of evaluation as a critical management tool for achieving better results; and </a:t>
            </a:r>
          </a:p>
          <a:p>
            <a:pPr eaLnBrk="1" hangingPunct="1"/>
            <a:r>
              <a:rPr lang="en-CA" sz="800" smtClean="0"/>
              <a:t>Role of the evaluation function in RBM processes (quality assurance). </a:t>
            </a:r>
          </a:p>
          <a:p>
            <a:pPr eaLnBrk="1" hangingPunct="1"/>
            <a:endParaRPr lang="en-CA" sz="800" smtClean="0"/>
          </a:p>
          <a:p>
            <a:pPr eaLnBrk="1" hangingPunct="1"/>
            <a:r>
              <a:rPr lang="en-CA" sz="800" smtClean="0"/>
              <a:t>Evaluation has three key functions: </a:t>
            </a:r>
          </a:p>
          <a:p>
            <a:pPr eaLnBrk="1" hangingPunct="1"/>
            <a:r>
              <a:rPr lang="en-CA" sz="800" smtClean="0"/>
              <a:t>(1) </a:t>
            </a:r>
            <a:r>
              <a:rPr lang="en-CA" sz="800" b="1" smtClean="0"/>
              <a:t>Utilization</a:t>
            </a:r>
            <a:r>
              <a:rPr lang="en-CA" sz="800" smtClean="0"/>
              <a:t>. As an input to provide decision-makers with knowledge and evidence about performance and good practices; </a:t>
            </a:r>
          </a:p>
          <a:p>
            <a:pPr eaLnBrk="1" hangingPunct="1"/>
            <a:r>
              <a:rPr lang="en-CA" sz="800" smtClean="0"/>
              <a:t>(2) </a:t>
            </a:r>
            <a:r>
              <a:rPr lang="en-CA" sz="800" b="1" smtClean="0"/>
              <a:t>Accountability</a:t>
            </a:r>
            <a:r>
              <a:rPr lang="en-CA" sz="800" smtClean="0"/>
              <a:t>. To donors, funders, political authorities, stakeholders and the general public, and </a:t>
            </a:r>
          </a:p>
          <a:p>
            <a:pPr eaLnBrk="1" hangingPunct="1"/>
            <a:r>
              <a:rPr lang="en-CA" sz="800" smtClean="0"/>
              <a:t>(3) </a:t>
            </a:r>
            <a:r>
              <a:rPr lang="en-CA" sz="800" b="1" smtClean="0"/>
              <a:t>Contribution</a:t>
            </a:r>
            <a:r>
              <a:rPr lang="en-CA" sz="800" smtClean="0"/>
              <a:t>. To institutional policy-making, development effectiveness and organizational effectiveness. </a:t>
            </a:r>
          </a:p>
          <a:p>
            <a:pPr eaLnBrk="1" hangingPunct="1"/>
            <a:endParaRPr lang="en-US" sz="80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noTextEdit="1"/>
          </p:cNvSpPr>
          <p:nvPr>
            <p:ph type="sldImg"/>
          </p:nvPr>
        </p:nvSpPr>
        <p:spPr>
          <a:xfrm>
            <a:off x="1200150" y="744538"/>
            <a:ext cx="4354513" cy="3265487"/>
          </a:xfrm>
          <a:ln/>
        </p:spPr>
      </p:sp>
      <p:sp>
        <p:nvSpPr>
          <p:cNvPr id="111618" name="Notes Placeholder 2"/>
          <p:cNvSpPr>
            <a:spLocks noGrp="1"/>
          </p:cNvSpPr>
          <p:nvPr>
            <p:ph type="body" idx="1"/>
          </p:nvPr>
        </p:nvSpPr>
        <p:spPr>
          <a:xfrm>
            <a:off x="757238" y="4229100"/>
            <a:ext cx="5281612" cy="4953000"/>
          </a:xfrm>
          <a:noFill/>
          <a:ln/>
        </p:spPr>
        <p:txBody>
          <a:bodyPr/>
          <a:lstStyle/>
          <a:p>
            <a:pPr eaLnBrk="1" hangingPunct="1"/>
            <a:r>
              <a:rPr lang="en-CA" smtClean="0"/>
              <a:t>HIDDEN SLIDE</a:t>
            </a:r>
          </a:p>
          <a:p>
            <a:pPr eaLnBrk="1" hangingPunct="1"/>
            <a:r>
              <a:rPr lang="en-CA" sz="800" b="1" i="1" smtClean="0"/>
              <a:t>RBM Handbook, p.30-31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i="1" smtClean="0"/>
              <a:t>Evaluation as a critical management tool for achieving better results </a:t>
            </a:r>
            <a:r>
              <a:rPr lang="en-CA" sz="800" b="1" smtClean="0"/>
              <a:t>–Utilization </a:t>
            </a:r>
            <a:endParaRPr lang="en-CA" sz="800" smtClean="0"/>
          </a:p>
          <a:p>
            <a:pPr eaLnBrk="1" hangingPunct="1"/>
            <a:r>
              <a:rPr lang="en-CA" sz="800" smtClean="0"/>
              <a:t>Evaluations help to improve development effectiveness and provide critical inputs for managing for results. Through the generation of ‗evidence‘ and objective information, evaluations enable managers to make informed decisions and plan strategically. Ability of organizations to carry out credible evaluations and use them to make evidenced based decisions is critical. The focus is on what works, why and in what context. Decision makers, such as managers, use evaluations to make the necessary improvements, adjustments to the implementation approach or strategies and to decide on alternatives. </a:t>
            </a:r>
          </a:p>
          <a:p>
            <a:pPr eaLnBrk="1" hangingPunct="1"/>
            <a:r>
              <a:rPr lang="en-CA" sz="800" b="1" i="1" smtClean="0"/>
              <a:t>Evaluation function in RBM processes (Quality Assurance) for </a:t>
            </a:r>
            <a:r>
              <a:rPr lang="en-CA" sz="800" b="1" smtClean="0"/>
              <a:t>Accountability </a:t>
            </a:r>
            <a:endParaRPr lang="en-CA" sz="800" smtClean="0"/>
          </a:p>
          <a:p>
            <a:pPr eaLnBrk="1" hangingPunct="1"/>
            <a:r>
              <a:rPr lang="en-CA" sz="800" smtClean="0"/>
              <a:t>This determines the merit or worth and value of an initiative/programme and its quality. An effective accountability framework requires credible and objective information, and evaluations can deliver such information. Over time, the accountability function has expanded from primarily donors and government to stakeholders and beneficiaries of development interventions. By providing objective and independent assessments, evaluations support the organisation‘s accountability towards its governing board, donors, governments, national partners and beneficiaries. </a:t>
            </a:r>
          </a:p>
          <a:p>
            <a:pPr eaLnBrk="1" hangingPunct="1"/>
            <a:r>
              <a:rPr lang="en-CA" sz="800" b="1" i="1" smtClean="0"/>
              <a:t>Evaluation for building knowledge for wider application </a:t>
            </a:r>
            <a:r>
              <a:rPr lang="en-CA" sz="800" smtClean="0"/>
              <a:t>–</a:t>
            </a:r>
            <a:r>
              <a:rPr lang="en-CA" sz="800" b="1" smtClean="0"/>
              <a:t>Contribution &amp; Learning </a:t>
            </a:r>
            <a:endParaRPr lang="en-CA" sz="800" smtClean="0"/>
          </a:p>
          <a:p>
            <a:pPr eaLnBrk="1" hangingPunct="1"/>
            <a:r>
              <a:rPr lang="en-CA" sz="800" smtClean="0"/>
              <a:t>When the interest is in the development of knowledge for global use and for generalization to other contexts and situations, evaluations generally apply more rigorous methodology to ensure a higher level of accuracy in the evaluation and the information being produced to allow for generalizability and wider application beyond a particular context. Evaluations should not be seen as an event but as part of an exercise whereby different stakeholders area able to participate in the continuous process of generating and applying evaluative knowledge. An evaluation framework that generates knowledge, promotes learning and guides action is an important means of capacity development and sustainability of results. </a:t>
            </a:r>
          </a:p>
        </p:txBody>
      </p:sp>
      <p:sp>
        <p:nvSpPr>
          <p:cNvPr id="11161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7144F784-3803-430D-9AC9-5912AD9813EF}" type="slidenum">
              <a:rPr lang="en-GB" sz="1200">
                <a:latin typeface="Times New Roman" pitchFamily="18" charset="0"/>
              </a:rPr>
              <a:pPr algn="r"/>
              <a:t>46</a:t>
            </a:fld>
            <a:endParaRPr lang="en-GB" sz="1200">
              <a:latin typeface="Times New Roman" pitchFamily="18"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noTextEdit="1"/>
          </p:cNvSpPr>
          <p:nvPr>
            <p:ph type="sldImg"/>
          </p:nvPr>
        </p:nvSpPr>
        <p:spPr>
          <a:xfrm>
            <a:off x="915988" y="744538"/>
            <a:ext cx="4964112" cy="3722687"/>
          </a:xfrm>
          <a:ln/>
        </p:spPr>
      </p:sp>
      <p:sp>
        <p:nvSpPr>
          <p:cNvPr id="113666" name="Notes Placeholder 2"/>
          <p:cNvSpPr>
            <a:spLocks noGrp="1"/>
          </p:cNvSpPr>
          <p:nvPr>
            <p:ph type="body" idx="1"/>
          </p:nvPr>
        </p:nvSpPr>
        <p:spPr>
          <a:xfrm>
            <a:off x="906463" y="4714875"/>
            <a:ext cx="4984750" cy="4467225"/>
          </a:xfrm>
          <a:noFill/>
          <a:ln/>
        </p:spPr>
        <p:txBody>
          <a:bodyPr/>
          <a:lstStyle/>
          <a:p>
            <a:pPr eaLnBrk="1" hangingPunct="1"/>
            <a:r>
              <a:rPr lang="en-US" altLang="ja-JP" smtClean="0">
                <a:cs typeface="ＭＳ Ｐゴシック"/>
                <a:sym typeface="Wingdings" pitchFamily="2" charset="2"/>
              </a:rPr>
              <a:t>HIDDEN SLIDE</a:t>
            </a:r>
          </a:p>
          <a:p>
            <a:pPr eaLnBrk="1" hangingPunct="1"/>
            <a:endParaRPr lang="en-US" altLang="ja-JP" smtClean="0">
              <a:cs typeface="ＭＳ Ｐゴシック"/>
              <a:sym typeface="Wingdings" pitchFamily="2" charset="2"/>
            </a:endParaRPr>
          </a:p>
          <a:p>
            <a:pPr eaLnBrk="1" hangingPunct="1"/>
            <a:r>
              <a:rPr lang="en-US" altLang="ja-JP" sz="800" smtClean="0">
                <a:cs typeface="ＭＳ Ｐゴシック"/>
                <a:sym typeface="Wingdings" pitchFamily="2" charset="2"/>
              </a:rPr>
              <a:t>Combined UNDAF and agency monitoring &amp; reporting requirements </a:t>
            </a:r>
            <a:r>
              <a:rPr lang="en-US" altLang="ja-JP" sz="800" u="sng" smtClean="0">
                <a:cs typeface="ＭＳ Ｐゴシック"/>
                <a:sym typeface="Wingdings" pitchFamily="2" charset="2"/>
              </a:rPr>
              <a:t>overwhelm</a:t>
            </a:r>
            <a:r>
              <a:rPr lang="en-US" altLang="ja-JP" sz="800" smtClean="0">
                <a:cs typeface="ＭＳ Ｐゴシック"/>
                <a:sym typeface="Wingdings" pitchFamily="2" charset="2"/>
              </a:rPr>
              <a:t> UN capacities at country level</a:t>
            </a:r>
          </a:p>
          <a:p>
            <a:pPr eaLnBrk="1" hangingPunct="1"/>
            <a:endParaRPr lang="en-CA" sz="800" smtClean="0"/>
          </a:p>
        </p:txBody>
      </p:sp>
      <p:sp>
        <p:nvSpPr>
          <p:cNvPr id="11366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72F2E36-0E82-46DD-A0D6-E71081AD6FB3}" type="slidenum">
              <a:rPr lang="en-GB" sz="1200">
                <a:latin typeface="Times New Roman" pitchFamily="18" charset="0"/>
              </a:rPr>
              <a:pPr algn="r"/>
              <a:t>47</a:t>
            </a:fld>
            <a:endParaRPr lang="en-GB" sz="1200">
              <a:latin typeface="Times New Roman" pitchFamily="18"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noTextEdit="1"/>
          </p:cNvSpPr>
          <p:nvPr>
            <p:ph type="sldImg"/>
          </p:nvPr>
        </p:nvSpPr>
        <p:spPr>
          <a:xfrm>
            <a:off x="915988" y="744538"/>
            <a:ext cx="4964112" cy="3722687"/>
          </a:xfrm>
          <a:ln/>
        </p:spPr>
      </p:sp>
      <p:sp>
        <p:nvSpPr>
          <p:cNvPr id="115714"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1571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451C94E2-A286-4A67-8A0A-166876BC81DD}" type="slidenum">
              <a:rPr lang="en-GB" sz="1200">
                <a:latin typeface="Times New Roman" pitchFamily="18" charset="0"/>
              </a:rPr>
              <a:pPr algn="r"/>
              <a:t>48</a:t>
            </a:fld>
            <a:endParaRPr lang="en-GB" sz="1200">
              <a:latin typeface="Times New Roman" pitchFamily="18"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noTextEdit="1"/>
          </p:cNvSpPr>
          <p:nvPr>
            <p:ph type="sldImg"/>
          </p:nvPr>
        </p:nvSpPr>
        <p:spPr>
          <a:xfrm>
            <a:off x="915988" y="744538"/>
            <a:ext cx="4964112" cy="3722687"/>
          </a:xfrm>
          <a:ln/>
        </p:spPr>
      </p:sp>
      <p:sp>
        <p:nvSpPr>
          <p:cNvPr id="117762"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1776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1A20EB05-D6C5-492C-9FB6-5D6C1848BAA0}" type="slidenum">
              <a:rPr lang="en-GB" sz="1200">
                <a:latin typeface="Times New Roman" pitchFamily="18" charset="0"/>
              </a:rPr>
              <a:pPr algn="r"/>
              <a:t>49</a:t>
            </a:fld>
            <a:endParaRPr lang="en-GB" sz="12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55D2F750-542C-460C-A963-0ABF5A790050}" type="slidenum">
              <a:rPr lang="en-GB" sz="1200">
                <a:latin typeface="Times New Roman" pitchFamily="18" charset="0"/>
              </a:rPr>
              <a:pPr algn="r"/>
              <a:t>5</a:t>
            </a:fld>
            <a:endParaRPr lang="en-GB" sz="1200">
              <a:latin typeface="Times New Roman" pitchFamily="18" charset="0"/>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xfrm>
            <a:off x="906463" y="4714875"/>
            <a:ext cx="4984750" cy="4467225"/>
          </a:xfrm>
          <a:noFill/>
          <a:ln/>
        </p:spPr>
        <p:txBody>
          <a:bodyPr/>
          <a:lstStyle/>
          <a:p>
            <a:pPr eaLnBrk="1" hangingPunct="1"/>
            <a:r>
              <a:rPr lang="en-AU" smtClean="0"/>
              <a:t>HIDDEN SLIDE</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noTextEdit="1"/>
          </p:cNvSpPr>
          <p:nvPr>
            <p:ph type="sldImg"/>
          </p:nvPr>
        </p:nvSpPr>
        <p:spPr>
          <a:xfrm>
            <a:off x="1422400" y="787400"/>
            <a:ext cx="4002088" cy="3001963"/>
          </a:xfrm>
          <a:ln/>
        </p:spPr>
      </p:sp>
      <p:sp>
        <p:nvSpPr>
          <p:cNvPr id="119810" name="Notes Placeholder 2"/>
          <p:cNvSpPr>
            <a:spLocks noGrp="1"/>
          </p:cNvSpPr>
          <p:nvPr>
            <p:ph type="body" idx="1"/>
          </p:nvPr>
        </p:nvSpPr>
        <p:spPr>
          <a:xfrm>
            <a:off x="461963" y="4010025"/>
            <a:ext cx="5873750" cy="5172075"/>
          </a:xfrm>
          <a:noFill/>
          <a:ln/>
        </p:spPr>
        <p:txBody>
          <a:bodyPr/>
          <a:lstStyle/>
          <a:p>
            <a:pPr eaLnBrk="1" hangingPunct="1"/>
            <a:r>
              <a:rPr lang="en-CA" smtClean="0"/>
              <a:t>HIDDEN SLIDE</a:t>
            </a:r>
          </a:p>
          <a:p>
            <a:pPr eaLnBrk="1" hangingPunct="1"/>
            <a:r>
              <a:rPr lang="en-CA" sz="800" b="1" i="1" smtClean="0"/>
              <a:t>RBM Handbook, p.28-29 </a:t>
            </a:r>
            <a:r>
              <a:rPr lang="en-CA" sz="800" b="1" smtClean="0"/>
              <a:t>THIS HANDBOOK IS STILL IN DRAFT VERSION AND NOT YET AVAILABLE FOR DISTRIBUTION – THIS NOTE IS FOR FACILITATORS REFERENCE ONLY</a:t>
            </a:r>
            <a:endParaRPr lang="en-CA" sz="800" b="1" i="1" smtClean="0"/>
          </a:p>
          <a:p>
            <a:pPr eaLnBrk="1" hangingPunct="1"/>
            <a:r>
              <a:rPr lang="en-CA" sz="800" b="1" smtClean="0"/>
              <a:t>Monitoring and Evaluation of the UNDAF as a System </a:t>
            </a:r>
            <a:endParaRPr lang="en-CA" sz="800" smtClean="0"/>
          </a:p>
          <a:p>
            <a:pPr eaLnBrk="1" hangingPunct="1"/>
            <a:r>
              <a:rPr lang="en-CA" sz="800" smtClean="0"/>
              <a:t>UNCTs need to ensure that an effective M&amp;E system is in place to monitor and evaluate its work prior to the implementation of programmatic work under UNDAF. In practice monitoring has to be considered and initially planned in the planning and analysis stages when key issues such as data, national M&amp;E capacities and stakeholder needs and engagement are first encountered. It is always easier to develop such initial M&amp;E plans at the beginning in the UNDAF process and then gradually strengthen them as the UNCT members move on to implementation stages. </a:t>
            </a:r>
          </a:p>
          <a:p>
            <a:pPr eaLnBrk="1" hangingPunct="1"/>
            <a:r>
              <a:rPr lang="en-CA" sz="800" smtClean="0"/>
              <a:t>Functioning inter-agency outcome or thematic M&amp;E groups linked to national M&amp;E mechanisms– for example, sector-wide coordinating mechanisms – are most important to ensure that UN system‘s monitoring is effective and relevant nationally25. Partnerships within UN systems and with external partners are key to outcome monitoring. UN inter-agency groups coordinating at the outcome level are expected to monitor and report regularly to the UNCT on outcome-level performance. As mentioned earlier, this reporting should to the extent be feasible based on the UNCT‘s credible engagement in, and use of, national monitoring mechanisms. A number of tasks fall under the purview of this inter-agency outcome/M&amp;E group: </a:t>
            </a:r>
          </a:p>
          <a:p>
            <a:pPr eaLnBrk="1" hangingPunct="1"/>
            <a:r>
              <a:rPr lang="en-CA" sz="800" smtClean="0"/>
              <a:t>- Meet regularly with partners to assess progress; </a:t>
            </a:r>
          </a:p>
          <a:p>
            <a:pPr eaLnBrk="1" hangingPunct="1"/>
            <a:r>
              <a:rPr lang="en-CA" sz="800" smtClean="0"/>
              <a:t>- Conduct coordinated joint monitoring missions as appropriate; </a:t>
            </a:r>
          </a:p>
          <a:p>
            <a:pPr eaLnBrk="1" hangingPunct="1"/>
            <a:r>
              <a:rPr lang="en-CA" sz="800" smtClean="0"/>
              <a:t>- Report regularly to the UNCT on the above and assist the UNCT to bring objective monitoring evidence, lessons learned and good practices to the attention of policy-makers; </a:t>
            </a:r>
          </a:p>
          <a:p>
            <a:pPr eaLnBrk="1" hangingPunct="1"/>
            <a:endParaRPr lang="en-CA" sz="800" smtClean="0"/>
          </a:p>
          <a:p>
            <a:pPr eaLnBrk="1" hangingPunct="1"/>
            <a:r>
              <a:rPr lang="en-CA" sz="800" smtClean="0"/>
              <a:t>Conduct and document annual progress reviews of the UNDAF, using the M&amp;E plan as a framework. </a:t>
            </a:r>
          </a:p>
          <a:p>
            <a:pPr eaLnBrk="1" hangingPunct="1"/>
            <a:r>
              <a:rPr lang="en-CA" sz="800" smtClean="0"/>
              <a:t>The UNCT can itself support group members in fulfilling these roles by: </a:t>
            </a:r>
          </a:p>
          <a:p>
            <a:pPr eaLnBrk="1" hangingPunct="1"/>
            <a:r>
              <a:rPr lang="en-CA" sz="800" smtClean="0"/>
              <a:t>1. Recognizing their inter-agency responsibilities in assessing performance at the outcome level; </a:t>
            </a:r>
          </a:p>
          <a:p>
            <a:pPr eaLnBrk="1" hangingPunct="1"/>
            <a:r>
              <a:rPr lang="en-CA" sz="800" smtClean="0"/>
              <a:t>2. Ensuring that UNDAF M&amp;E groups have resources and secretariat support. </a:t>
            </a:r>
          </a:p>
          <a:p>
            <a:pPr eaLnBrk="1" hangingPunct="1"/>
            <a:endParaRPr lang="en-CA" smtClean="0"/>
          </a:p>
        </p:txBody>
      </p:sp>
      <p:sp>
        <p:nvSpPr>
          <p:cNvPr id="11981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D99F50DB-E8F3-4CA8-9C53-4623DCAC2C07}" type="slidenum">
              <a:rPr lang="en-GB" sz="1200">
                <a:latin typeface="Times New Roman" pitchFamily="18" charset="0"/>
              </a:rPr>
              <a:pPr algn="r"/>
              <a:t>50</a:t>
            </a:fld>
            <a:endParaRPr lang="en-GB" sz="1200">
              <a:latin typeface="Times New Roman" pitchFamily="18"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TextEdit="1"/>
          </p:cNvSpPr>
          <p:nvPr>
            <p:ph type="sldImg"/>
          </p:nvPr>
        </p:nvSpPr>
        <p:spPr>
          <a:xfrm>
            <a:off x="917575" y="744538"/>
            <a:ext cx="4964113" cy="3722687"/>
          </a:xfrm>
          <a:ln/>
        </p:spPr>
      </p:sp>
      <p:sp>
        <p:nvSpPr>
          <p:cNvPr id="121858" name="Rectangle 3"/>
          <p:cNvSpPr>
            <a:spLocks noGrp="1"/>
          </p:cNvSpPr>
          <p:nvPr>
            <p:ph type="body" idx="1"/>
          </p:nvPr>
        </p:nvSpPr>
        <p:spPr>
          <a:xfrm>
            <a:off x="906463" y="4711700"/>
            <a:ext cx="4984750" cy="4470400"/>
          </a:xfrm>
          <a:noFill/>
          <a:ln/>
        </p:spPr>
        <p:txBody>
          <a:bodyPr lIns="91435" tIns="45718" rIns="91435" bIns="45718"/>
          <a:lstStyle/>
          <a:p>
            <a:pPr eaLnBrk="1" hangingPunct="1"/>
            <a:r>
              <a:rPr lang="en-US" smtClean="0"/>
              <a:t>HIDDEN SLIDE</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A1F5BBB5-7068-4106-8D57-CDC86AE9C4F3}" type="slidenum">
              <a:rPr lang="en-US" sz="1200">
                <a:ea typeface="ＭＳ Ｐゴシック"/>
                <a:cs typeface="ＭＳ Ｐゴシック"/>
              </a:rPr>
              <a:pPr algn="r"/>
              <a:t>52</a:t>
            </a:fld>
            <a:endParaRPr lang="en-US" sz="1200">
              <a:ea typeface="ＭＳ Ｐゴシック"/>
              <a:cs typeface="ＭＳ Ｐゴシック"/>
            </a:endParaRPr>
          </a:p>
        </p:txBody>
      </p:sp>
      <p:sp>
        <p:nvSpPr>
          <p:cNvPr id="123906" name="Rectangle 2"/>
          <p:cNvSpPr>
            <a:spLocks noGrp="1" noRot="1" noChangeAspect="1" noChangeArrowheads="1" noTextEdit="1"/>
          </p:cNvSpPr>
          <p:nvPr>
            <p:ph type="sldImg"/>
          </p:nvPr>
        </p:nvSpPr>
        <p:spPr>
          <a:xfrm>
            <a:off x="915988" y="744538"/>
            <a:ext cx="4964112" cy="3722687"/>
          </a:xfrm>
          <a:ln/>
        </p:spPr>
      </p:sp>
      <p:sp>
        <p:nvSpPr>
          <p:cNvPr id="123907" name="Rectangle 3"/>
          <p:cNvSpPr>
            <a:spLocks noGrp="1" noChangeArrowheads="1"/>
          </p:cNvSpPr>
          <p:nvPr>
            <p:ph type="body" idx="1"/>
          </p:nvPr>
        </p:nvSpPr>
        <p:spPr>
          <a:xfrm>
            <a:off x="906463" y="4714875"/>
            <a:ext cx="4984750" cy="4865688"/>
          </a:xfrm>
          <a:solidFill>
            <a:srgbClr val="FFFFFF"/>
          </a:solidFill>
          <a:ln/>
        </p:spPr>
        <p:txBody>
          <a:bodyPr lIns="89730" tIns="44865" rIns="89730" bIns="44865"/>
          <a:lstStyle/>
          <a:p>
            <a:pPr marL="228600" indent="-228600" eaLnBrk="1" hangingPunct="1">
              <a:buFont typeface="Calibri" pitchFamily="34" charset="0"/>
              <a:buAutoNum type="arabicPeriod"/>
            </a:pPr>
            <a:r>
              <a:rPr lang="en-GB" sz="800" smtClean="0">
                <a:ea typeface="ＭＳ Ｐゴシック"/>
                <a:cs typeface="Arial" charset="0"/>
              </a:rPr>
              <a:t>Monitoring and evaluation of activities are essential for tracking whether activities are being carried out as planned and whether they are having the anticipated impact. A coherent and coordinated monitoring and evaluation system can ensure that:</a:t>
            </a:r>
          </a:p>
          <a:p>
            <a:pPr marL="685800" lvl="1" indent="-228600" eaLnBrk="1" hangingPunct="1">
              <a:buFontTx/>
              <a:buChar char="•"/>
            </a:pPr>
            <a:r>
              <a:rPr lang="en-GB" sz="800" smtClean="0">
                <a:ea typeface="ＭＳ Ｐゴシック"/>
                <a:cs typeface="Arial" charset="0"/>
              </a:rPr>
              <a:t>relevant, timely and accurate data are made available to programme leaders and managers at each level of the programme;</a:t>
            </a:r>
          </a:p>
          <a:p>
            <a:pPr marL="685800" lvl="1" indent="-228600" eaLnBrk="1" hangingPunct="1">
              <a:buFontTx/>
              <a:buChar char="•"/>
            </a:pPr>
            <a:r>
              <a:rPr lang="en-GB" sz="800" smtClean="0">
                <a:ea typeface="ＭＳ Ｐゴシック"/>
                <a:cs typeface="Arial" charset="0"/>
              </a:rPr>
              <a:t>selected quality data are reported to national programme leaders; and</a:t>
            </a:r>
          </a:p>
          <a:p>
            <a:pPr marL="685800" lvl="1" indent="-228600" eaLnBrk="1" hangingPunct="1">
              <a:buFontTx/>
              <a:buChar char="•"/>
            </a:pPr>
            <a:r>
              <a:rPr lang="en-GB" sz="800" smtClean="0">
                <a:ea typeface="ＭＳ Ｐゴシック"/>
                <a:cs typeface="Arial" charset="0"/>
              </a:rPr>
              <a:t>the national programme is able to meet donor and international reporting requirements.</a:t>
            </a:r>
          </a:p>
          <a:p>
            <a:pPr marL="228600" indent="-228600" eaLnBrk="1" hangingPunct="1">
              <a:buFont typeface="Calibri" pitchFamily="34" charset="0"/>
              <a:buAutoNum type="arabicPeriod"/>
            </a:pPr>
            <a:r>
              <a:rPr lang="en-GB" sz="800" smtClean="0">
                <a:ea typeface="ＭＳ Ｐゴシック"/>
                <a:cs typeface="Arial" charset="0"/>
              </a:rPr>
              <a:t>A comprehensive monitoring and evaluation plan sensitive to human rights concerns will address process, outcome and impact data as a means of assessing programme progress and effectiveness. A </a:t>
            </a:r>
            <a:r>
              <a:rPr lang="en-GB" sz="800" b="1" smtClean="0">
                <a:ea typeface="ＭＳ Ｐゴシック"/>
                <a:cs typeface="Arial" charset="0"/>
              </a:rPr>
              <a:t>human rights-based monitoring and evaluation plan will also be culturally sensitive,</a:t>
            </a:r>
            <a:r>
              <a:rPr lang="en-GB" sz="800" smtClean="0">
                <a:ea typeface="ＭＳ Ｐゴシック"/>
                <a:cs typeface="Arial" charset="0"/>
              </a:rPr>
              <a:t> because it requires some introspection on your part as to how and why you are supporting this national programme and whether it is an appropriate programme for the context in which you are working. Continuous monitoring and evaluation can help you determine if the programme is taking on the cultural nuances that may be necessary in order to ensure success in the long term.</a:t>
            </a:r>
            <a:endParaRPr lang="en-US" sz="800" smtClean="0">
              <a:ea typeface="ＭＳ Ｐゴシック"/>
              <a:cs typeface="Arial" charset="0"/>
            </a:endParaRPr>
          </a:p>
          <a:p>
            <a:pPr marL="228600" indent="-228600" eaLnBrk="1" hangingPunct="1">
              <a:buFont typeface="Calibri" pitchFamily="34" charset="0"/>
              <a:buAutoNum type="arabicPeriod"/>
            </a:pPr>
            <a:r>
              <a:rPr lang="en-GB" sz="800" smtClean="0">
                <a:ea typeface="ＭＳ Ｐゴシック"/>
                <a:cs typeface="Arial" charset="0"/>
              </a:rPr>
              <a:t>Why does a HRBA focus so much on </a:t>
            </a:r>
            <a:r>
              <a:rPr lang="en-GB" sz="800" i="1" smtClean="0">
                <a:ea typeface="ＭＳ Ｐゴシック"/>
                <a:cs typeface="Arial" charset="0"/>
              </a:rPr>
              <a:t>process</a:t>
            </a:r>
            <a:r>
              <a:rPr lang="en-GB" sz="800" smtClean="0">
                <a:ea typeface="ＭＳ Ｐゴシック"/>
                <a:cs typeface="Arial" charset="0"/>
              </a:rPr>
              <a:t>?</a:t>
            </a:r>
          </a:p>
          <a:p>
            <a:pPr marL="685800" lvl="1" indent="-228600" eaLnBrk="1" hangingPunct="1">
              <a:buFontTx/>
              <a:buChar char="•"/>
            </a:pPr>
            <a:r>
              <a:rPr lang="en-GB" smtClean="0">
                <a:ea typeface="ＭＳ Ｐゴシック"/>
                <a:cs typeface="Arial" charset="0"/>
              </a:rPr>
              <a:t>because it helps to ensure that the most marginalized people are getting involved and contributing to the programme;</a:t>
            </a:r>
          </a:p>
          <a:p>
            <a:pPr marL="685800" lvl="1" indent="-228600" eaLnBrk="1" hangingPunct="1">
              <a:buFontTx/>
              <a:buChar char="•"/>
            </a:pPr>
            <a:r>
              <a:rPr lang="en-GB" smtClean="0">
                <a:ea typeface="ＭＳ Ｐゴシック"/>
                <a:cs typeface="Arial" charset="0"/>
              </a:rPr>
              <a:t>because  in development, the effectiveness of a programme is seen not only in its outputs, but also in its processes;</a:t>
            </a:r>
          </a:p>
          <a:p>
            <a:pPr marL="685800" lvl="1" indent="-228600" eaLnBrk="1" hangingPunct="1">
              <a:buFontTx/>
              <a:buChar char="•"/>
            </a:pPr>
            <a:r>
              <a:rPr lang="en-GB" smtClean="0">
                <a:ea typeface="ＭＳ Ｐゴシック"/>
                <a:cs typeface="Arial" charset="0"/>
              </a:rPr>
              <a:t>because the final outcomes of a programme as it relates to realization of human rights may only be visible in the long term, a good way of checking the effectiveness of the programme is to ensure the process is human rights-friendly.</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2"/>
          <p:cNvSpPr>
            <a:spLocks noGrp="1" noRot="1" noChangeAspect="1" noChangeArrowheads="1" noTextEdit="1"/>
          </p:cNvSpPr>
          <p:nvPr>
            <p:ph type="sldImg"/>
          </p:nvPr>
        </p:nvSpPr>
        <p:spPr>
          <a:xfrm>
            <a:off x="915988" y="744538"/>
            <a:ext cx="4964112" cy="3722687"/>
          </a:xfrm>
          <a:ln/>
        </p:spPr>
      </p:sp>
      <p:sp>
        <p:nvSpPr>
          <p:cNvPr id="125954" name="Rectangle 3"/>
          <p:cNvSpPr>
            <a:spLocks noGrp="1" noChangeArrowheads="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smtClean="0">
                <a:ea typeface="Batang"/>
                <a:cs typeface="Arial" charset="0"/>
              </a:rPr>
              <a:t>A M&amp;E system can be designed around a number of fundamental questions:</a:t>
            </a:r>
          </a:p>
          <a:p>
            <a:pPr marL="685800" lvl="1" indent="-228600" eaLnBrk="1" hangingPunct="1">
              <a:buFontTx/>
              <a:buChar char="•"/>
            </a:pPr>
            <a:r>
              <a:rPr lang="en-GB" sz="800" smtClean="0">
                <a:ea typeface="Batang"/>
                <a:cs typeface="Arial" charset="0"/>
              </a:rPr>
              <a:t>What to measure?</a:t>
            </a:r>
          </a:p>
          <a:p>
            <a:pPr marL="685800" lvl="1" indent="-228600" eaLnBrk="1" hangingPunct="1">
              <a:buFontTx/>
              <a:buChar char="•"/>
            </a:pPr>
            <a:r>
              <a:rPr lang="en-GB" sz="800" smtClean="0">
                <a:ea typeface="Batang"/>
                <a:cs typeface="Arial" charset="0"/>
              </a:rPr>
              <a:t>How to measure?</a:t>
            </a:r>
          </a:p>
          <a:p>
            <a:pPr marL="685800" lvl="1" indent="-228600" eaLnBrk="1" hangingPunct="1">
              <a:buFontTx/>
              <a:buChar char="•"/>
            </a:pPr>
            <a:r>
              <a:rPr lang="en-GB" sz="800" smtClean="0">
                <a:ea typeface="Batang"/>
                <a:cs typeface="Arial" charset="0"/>
              </a:rPr>
              <a:t>Who to involve?</a:t>
            </a: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noTextEdit="1"/>
          </p:cNvSpPr>
          <p:nvPr>
            <p:ph type="sldImg"/>
          </p:nvPr>
        </p:nvSpPr>
        <p:spPr>
          <a:xfrm>
            <a:off x="915988" y="744538"/>
            <a:ext cx="4964112" cy="3722687"/>
          </a:xfrm>
          <a:ln/>
        </p:spPr>
      </p:sp>
      <p:sp>
        <p:nvSpPr>
          <p:cNvPr id="128002" name="Notes Placeholder 2"/>
          <p:cNvSpPr>
            <a:spLocks noGrp="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smtClean="0">
                <a:ea typeface="ＭＳ Ｐゴシック"/>
                <a:cs typeface="ＭＳ Ｐゴシック"/>
              </a:rPr>
              <a:t>A HRBA gives importance not only to the intended </a:t>
            </a:r>
            <a:r>
              <a:rPr lang="en-GB" sz="800" u="sng" smtClean="0">
                <a:ea typeface="ＭＳ Ｐゴシック"/>
                <a:cs typeface="ＭＳ Ｐゴシック"/>
              </a:rPr>
              <a:t>results</a:t>
            </a:r>
            <a:r>
              <a:rPr lang="en-GB" sz="800" smtClean="0">
                <a:ea typeface="ＭＳ Ｐゴシック"/>
                <a:cs typeface="ＭＳ Ｐゴシック"/>
              </a:rPr>
              <a:t> of a programme, but also to the </a:t>
            </a:r>
            <a:r>
              <a:rPr lang="en-GB" sz="800" u="sng" smtClean="0">
                <a:ea typeface="ＭＳ Ｐゴシック"/>
                <a:cs typeface="ＭＳ Ｐゴシック"/>
              </a:rPr>
              <a:t>processes</a:t>
            </a:r>
            <a:r>
              <a:rPr lang="en-GB" sz="800" smtClean="0">
                <a:ea typeface="ＭＳ Ｐゴシック"/>
                <a:cs typeface="ＭＳ Ｐゴシック"/>
              </a:rPr>
              <a:t> by which the programme is implemented. Therefore, a HRBA and RBM call for monitoring </a:t>
            </a:r>
            <a:r>
              <a:rPr lang="en-GB" sz="800" b="1" smtClean="0">
                <a:ea typeface="ＭＳ Ｐゴシック"/>
                <a:cs typeface="ＭＳ Ｐゴシック"/>
              </a:rPr>
              <a:t>the implementation process as well as the outputs. Ideally, a HRBA should be implemented when measuring outcomes and impacts as well - although understandably, these are much harder to measure.</a:t>
            </a:r>
            <a:endParaRPr lang="en-GB" sz="800" smtClean="0">
              <a:ea typeface="ＭＳ Ｐゴシック"/>
              <a:cs typeface="ＭＳ Ｐゴシック"/>
            </a:endParaRPr>
          </a:p>
          <a:p>
            <a:pPr marL="228600" indent="-228600" eaLnBrk="1" hangingPunct="1"/>
            <a:endParaRPr lang="en-US" sz="800" smtClean="0">
              <a:ea typeface="ＭＳ Ｐゴシック"/>
              <a:cs typeface="ＭＳ Ｐゴシック"/>
            </a:endParaRPr>
          </a:p>
          <a:p>
            <a:pPr lvl="1" eaLnBrk="1" hangingPunct="1">
              <a:lnSpc>
                <a:spcPct val="80000"/>
              </a:lnSpc>
            </a:pPr>
            <a:endParaRPr lang="en-US" sz="800" smtClean="0">
              <a:solidFill>
                <a:schemeClr val="folHlink"/>
              </a:solidFill>
              <a:ea typeface="ＭＳ Ｐゴシック"/>
              <a:cs typeface="ＭＳ Ｐゴシック"/>
            </a:endParaRPr>
          </a:p>
          <a:p>
            <a:pPr marL="228600" indent="-228600" eaLnBrk="1" hangingPunct="1">
              <a:lnSpc>
                <a:spcPct val="90000"/>
              </a:lnSpc>
            </a:pPr>
            <a:endParaRPr lang="en-US" smtClean="0">
              <a:ea typeface="ＭＳ Ｐゴシック"/>
              <a:cs typeface="ＭＳ Ｐゴシック"/>
            </a:endParaRPr>
          </a:p>
        </p:txBody>
      </p:sp>
      <p:sp>
        <p:nvSpPr>
          <p:cNvPr id="12800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DF18B6DF-30B9-4864-8BA4-FE4340D39DCD}" type="slidenum">
              <a:rPr lang="en-US" sz="1200">
                <a:ea typeface="ＭＳ Ｐゴシック"/>
                <a:cs typeface="ＭＳ Ｐゴシック"/>
              </a:rPr>
              <a:pPr algn="r"/>
              <a:t>54</a:t>
            </a:fld>
            <a:endParaRPr lang="en-US" sz="1200">
              <a:ea typeface="ＭＳ Ｐゴシック"/>
              <a:cs typeface="ＭＳ Ｐゴシック"/>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Rot="1" noChangeAspect="1" noChangeArrowheads="1" noTextEdit="1"/>
          </p:cNvSpPr>
          <p:nvPr>
            <p:ph type="sldImg"/>
          </p:nvPr>
        </p:nvSpPr>
        <p:spPr>
          <a:xfrm>
            <a:off x="915988" y="744538"/>
            <a:ext cx="4964112" cy="3722687"/>
          </a:xfrm>
          <a:ln/>
        </p:spPr>
      </p:sp>
      <p:sp>
        <p:nvSpPr>
          <p:cNvPr id="130050" name="Rectangle 3"/>
          <p:cNvSpPr>
            <a:spLocks noGrp="1" noChangeArrowheads="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i="1" smtClean="0">
                <a:ea typeface="ＭＳ Ｐゴシック"/>
                <a:cs typeface="ＭＳ Ｐゴシック"/>
              </a:rPr>
              <a:t>Who to involve?</a:t>
            </a:r>
          </a:p>
          <a:p>
            <a:pPr marL="228600" indent="-228600" eaLnBrk="1" hangingPunct="1">
              <a:buFont typeface="Calibri" pitchFamily="34" charset="0"/>
              <a:buAutoNum type="arabicPeriod"/>
            </a:pPr>
            <a:r>
              <a:rPr lang="en-GB" sz="800" smtClean="0">
                <a:ea typeface="ＭＳ Ｐゴシック"/>
                <a:cs typeface="ＭＳ Ｐゴシック"/>
              </a:rPr>
              <a:t>This refers to the principle of participation. A HRBA calls for ensuring that both rights-holders and duty-bearers are involved in monitoring and evaluation, as well as individuals or groups, such as NGOs, who are external to the project and can give an objective perspective. Reaching disadvantaged groups may require partnering with local groups or adopting specific techniques for reaching the marginalized and excluded. All of these stakeholders should be actively involved in the processes of monitoring and evaluation; they should also be part of workshops where the findings of such work are disseminated.</a:t>
            </a:r>
          </a:p>
          <a:p>
            <a:pPr marL="228600" indent="-228600" eaLnBrk="1" hangingPunct="1"/>
            <a:endParaRPr lang="en-US" sz="800" smtClean="0">
              <a:ea typeface="ＭＳ Ｐゴシック"/>
              <a:cs typeface="ＭＳ Ｐゴシック"/>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Rot="1" noChangeAspect="1" noChangeArrowheads="1" noTextEdit="1"/>
          </p:cNvSpPr>
          <p:nvPr>
            <p:ph type="sldImg"/>
          </p:nvPr>
        </p:nvSpPr>
        <p:spPr>
          <a:xfrm>
            <a:off x="915988" y="744538"/>
            <a:ext cx="4964112" cy="3722687"/>
          </a:xfrm>
          <a:ln/>
        </p:spPr>
      </p:sp>
      <p:sp>
        <p:nvSpPr>
          <p:cNvPr id="132098" name="Rectangle 3"/>
          <p:cNvSpPr>
            <a:spLocks noGrp="1" noChangeArrowheads="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smtClean="0">
                <a:ea typeface="Batang"/>
                <a:cs typeface="Arial" charset="0"/>
              </a:rPr>
              <a:t>The best indicators are those that are clear and simple. Examples of UNFPA indicators include some of the MDG indicators, such as ratios of girls to boys in primary, secondary and tertiary education; maternal mortality ratio; contraceptive prevalence rate; HIV prevalence rate; and so forth. Other UNFPA indicators, such as those used in programmes focusing on maternal mortality, include: </a:t>
            </a:r>
            <a:r>
              <a:rPr lang="en-GB" sz="800" smtClean="0">
                <a:ea typeface="ＭＳ Ｐゴシック"/>
                <a:cs typeface="Arial" charset="0"/>
              </a:rPr>
              <a:t>proportion of all births in basic and comprehensive emergency obstetric care facilities; Caesarean sections as a proportion (%) of all births; obstetric case fatality rate; and amount of basic and comprehensive emergency obstetric care facilities available per population, etc.</a:t>
            </a:r>
          </a:p>
          <a:p>
            <a:pPr marL="228600" indent="-228600" eaLnBrk="1" hangingPunct="1">
              <a:buFont typeface="Calibri" pitchFamily="34" charset="0"/>
              <a:buAutoNum type="arabicPeriod"/>
            </a:pPr>
            <a:r>
              <a:rPr lang="en-GB" sz="800" smtClean="0">
                <a:ea typeface="ＭＳ Ｐゴシック"/>
                <a:cs typeface="Arial" charset="0"/>
              </a:rPr>
              <a:t>Indicators should be chosen that capture the extent to which human rights have been incorporated into all stages of the programme (from the situation assessment and analysis to the monitoring and evaluation), and demonstrate how incorporating rights has contributed to overall programme effectiveness.</a:t>
            </a:r>
          </a:p>
          <a:p>
            <a:pPr marL="228600" indent="-228600" eaLnBrk="1" hangingPunct="1">
              <a:buFont typeface="Calibri" pitchFamily="34" charset="0"/>
              <a:buAutoNum type="arabicPeriod"/>
            </a:pPr>
            <a:r>
              <a:rPr lang="en-GB" sz="800" smtClean="0">
                <a:ea typeface="ＭＳ Ｐゴシック"/>
                <a:cs typeface="Arial" charset="0"/>
              </a:rPr>
              <a:t>However, you must also ensure that your process of monitoring and evaluation is participatory, non-discriminatory, and open and transparent for the purposes of accountability.</a:t>
            </a:r>
            <a:endParaRPr lang="en-US" sz="800" smtClean="0">
              <a:ea typeface="ＭＳ Ｐゴシック"/>
              <a:cs typeface="Arial"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7C6E6E8-2CD1-4822-B0BD-A2355BED41A0}" type="slidenum">
              <a:rPr lang="en-GB" sz="1200">
                <a:latin typeface="Times New Roman" pitchFamily="18" charset="0"/>
              </a:rPr>
              <a:pPr algn="r"/>
              <a:t>57</a:t>
            </a:fld>
            <a:endParaRPr lang="en-GB" sz="1200">
              <a:latin typeface="Times New Roman" pitchFamily="18" charset="0"/>
            </a:endParaRPr>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noTextEdit="1"/>
          </p:cNvSpPr>
          <p:nvPr>
            <p:ph type="sldImg"/>
          </p:nvPr>
        </p:nvSpPr>
        <p:spPr>
          <a:xfrm>
            <a:off x="915988" y="744538"/>
            <a:ext cx="4964112" cy="3722687"/>
          </a:xfrm>
          <a:ln/>
        </p:spPr>
      </p:sp>
      <p:sp>
        <p:nvSpPr>
          <p:cNvPr id="136194" name="Notes Placeholder 2"/>
          <p:cNvSpPr>
            <a:spLocks noGrp="1"/>
          </p:cNvSpPr>
          <p:nvPr>
            <p:ph type="body" idx="1"/>
          </p:nvPr>
        </p:nvSpPr>
        <p:spPr>
          <a:xfrm>
            <a:off x="906463" y="4714875"/>
            <a:ext cx="4984750" cy="4467225"/>
          </a:xfrm>
          <a:noFill/>
          <a:ln/>
        </p:spPr>
        <p:txBody>
          <a:bodyPr/>
          <a:lstStyle/>
          <a:p>
            <a:pPr eaLnBrk="1" hangingPunct="1">
              <a:spcBef>
                <a:spcPct val="0"/>
              </a:spcBef>
            </a:pPr>
            <a:endParaRPr lang="en-US" smtClean="0"/>
          </a:p>
        </p:txBody>
      </p:sp>
      <p:sp>
        <p:nvSpPr>
          <p:cNvPr id="13619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CDBC5AFF-DA0A-43DA-8A43-61C7381B7D3B}" type="slidenum">
              <a:rPr lang="ja-JP" altLang="en-US" sz="1200">
                <a:cs typeface="ＭＳ Ｐゴシック"/>
              </a:rPr>
              <a:pPr algn="r"/>
              <a:t>58</a:t>
            </a:fld>
            <a:endParaRPr lang="en-US" altLang="ja-JP" sz="1200">
              <a:cs typeface="ＭＳ Ｐゴシック"/>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Slide Image Placeholder 1"/>
          <p:cNvSpPr>
            <a:spLocks noGrp="1" noRot="1" noChangeAspect="1"/>
          </p:cNvSpPr>
          <p:nvPr>
            <p:ph type="sldImg"/>
          </p:nvPr>
        </p:nvSpPr>
        <p:spPr>
          <a:ln/>
        </p:spPr>
      </p:sp>
      <p:sp>
        <p:nvSpPr>
          <p:cNvPr id="138242" name="Notes Placeholder 2"/>
          <p:cNvSpPr>
            <a:spLocks noGrp="1"/>
          </p:cNvSpPr>
          <p:nvPr>
            <p:ph type="body" idx="1"/>
          </p:nvPr>
        </p:nvSpPr>
        <p:spPr>
          <a:noFill/>
          <a:ln/>
        </p:spPr>
        <p:txBody>
          <a:bodyPr/>
          <a:lstStyle/>
          <a:p>
            <a:pPr eaLnBrk="1" hangingPunct="1"/>
            <a:endParaRPr lang="en-GB" smtClean="0"/>
          </a:p>
        </p:txBody>
      </p:sp>
      <p:sp>
        <p:nvSpPr>
          <p:cNvPr id="138243" name="Slide Number Placeholder 3"/>
          <p:cNvSpPr>
            <a:spLocks noGrp="1"/>
          </p:cNvSpPr>
          <p:nvPr>
            <p:ph type="sldNum" sz="quarter" idx="5"/>
          </p:nvPr>
        </p:nvSpPr>
        <p:spPr>
          <a:noFill/>
        </p:spPr>
        <p:txBody>
          <a:bodyPr/>
          <a:lstStyle/>
          <a:p>
            <a:fld id="{1CC2BD04-F398-430F-9638-9420A4B7A055}" type="slidenum">
              <a:rPr lang="en-US" smtClean="0"/>
              <a:pPr/>
              <a:t>59</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F015DA8-8651-421E-B882-7945C1028E39}" type="slidenum">
              <a:rPr lang="en-GB" sz="1200">
                <a:latin typeface="Times New Roman" pitchFamily="18" charset="0"/>
              </a:rPr>
              <a:pPr algn="r"/>
              <a:t>6</a:t>
            </a:fld>
            <a:endParaRPr lang="en-GB" sz="1200">
              <a:latin typeface="Times New Roman" pitchFamily="18" charset="0"/>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xfrm>
            <a:off x="906463" y="4714875"/>
            <a:ext cx="4984750" cy="4467225"/>
          </a:xfrm>
          <a:noFill/>
          <a:ln/>
        </p:spPr>
        <p:txBody>
          <a:bodyPr/>
          <a:lstStyle/>
          <a:p>
            <a:pPr eaLnBrk="1" hangingPunct="1"/>
            <a:r>
              <a:rPr lang="en-CA" sz="800" b="1" i="1" smtClean="0"/>
              <a:t>RBM Handbook, p.14-15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i="1" smtClean="0"/>
              <a:t>Formulation of Results </a:t>
            </a:r>
          </a:p>
          <a:p>
            <a:pPr eaLnBrk="1" hangingPunct="1"/>
            <a:r>
              <a:rPr lang="en-CA" sz="800" b="1" smtClean="0"/>
              <a:t>Stage 1: Country Analysis </a:t>
            </a:r>
            <a:endParaRPr lang="en-CA" sz="800" smtClean="0"/>
          </a:p>
          <a:p>
            <a:pPr eaLnBrk="1" hangingPunct="1"/>
            <a:r>
              <a:rPr lang="en-CA" sz="800" smtClean="0"/>
              <a:t>(Causal analysis, role-pattern analysis and capacity gap analysis, programming principles) </a:t>
            </a:r>
          </a:p>
          <a:p>
            <a:pPr eaLnBrk="1" hangingPunct="1"/>
            <a:endParaRPr lang="en-CA" sz="800" b="1" smtClean="0"/>
          </a:p>
          <a:p>
            <a:pPr eaLnBrk="1" hangingPunct="1"/>
            <a:r>
              <a:rPr lang="en-CA" sz="800" smtClean="0"/>
              <a:t>The country analysis includes the following elements: </a:t>
            </a:r>
          </a:p>
          <a:p>
            <a:pPr eaLnBrk="1" hangingPunct="1"/>
            <a:r>
              <a:rPr lang="en-CA" sz="800" b="1" smtClean="0"/>
              <a:t>Stage 1a</a:t>
            </a:r>
            <a:r>
              <a:rPr lang="en-CA" sz="800" smtClean="0"/>
              <a:t>: The first involves gathering information on the country situation in order to be fully apprised of the political, economic, social and cultural context influencing the environment. This includes a review of existing national analysis to determine what the UNCT‘s analytical contribution should be. </a:t>
            </a:r>
          </a:p>
          <a:p>
            <a:pPr eaLnBrk="1" hangingPunct="1"/>
            <a:endParaRPr lang="en-CA" sz="800" b="1" smtClean="0"/>
          </a:p>
          <a:p>
            <a:pPr eaLnBrk="1" hangingPunct="1"/>
            <a:r>
              <a:rPr lang="en-CA" sz="800" b="1" smtClean="0"/>
              <a:t>Stage 1b</a:t>
            </a:r>
            <a:r>
              <a:rPr lang="en-CA" sz="800" smtClean="0"/>
              <a:t>: The second is an assessment made of the situation that helps to shortlist major development problems or opportunities for deeper analysis. </a:t>
            </a:r>
          </a:p>
          <a:p>
            <a:pPr eaLnBrk="1" hangingPunct="1"/>
            <a:endParaRPr lang="en-CA" sz="800" b="1" smtClean="0"/>
          </a:p>
          <a:p>
            <a:pPr eaLnBrk="1" hangingPunct="1"/>
            <a:r>
              <a:rPr lang="en-CA" sz="800" b="1" smtClean="0"/>
              <a:t>Stage 1c</a:t>
            </a:r>
            <a:r>
              <a:rPr lang="en-CA" sz="800" smtClean="0"/>
              <a:t>: The third involves an analysis of the root causes, relationships between duty bearers and rights holders and capacity gap issues. It includes enriching the analysis through a role-pattern analysis as well as through the lens of the five UN programming principles and other thematic issues where applicable. In post-conflict and conflict-prevention settings, a thorough review of conflict factors forms part of this analysis</a:t>
            </a:r>
          </a:p>
          <a:p>
            <a:pPr eaLnBrk="1" hangingPunct="1"/>
            <a:endParaRPr lang="en-AU" sz="80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444CA2E4-6491-45F5-88F4-4C8B68B5C1DD}" type="slidenum">
              <a:rPr lang="en-GB" sz="1200">
                <a:latin typeface="Times New Roman" pitchFamily="18" charset="0"/>
              </a:rPr>
              <a:pPr algn="r"/>
              <a:t>60</a:t>
            </a:fld>
            <a:endParaRPr lang="en-GB" sz="1200">
              <a:latin typeface="Times New Roman" pitchFamily="18" charset="0"/>
            </a:endParaRPr>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xfrm>
            <a:off x="906463" y="4714875"/>
            <a:ext cx="4984750" cy="4467225"/>
          </a:xfrm>
          <a:noFill/>
          <a:ln/>
        </p:spPr>
        <p:txBody>
          <a:bodyPr/>
          <a:lstStyle/>
          <a:p>
            <a:pPr eaLnBrk="1" hangingPunct="1">
              <a:lnSpc>
                <a:spcPct val="80000"/>
              </a:lnSpc>
            </a:pPr>
            <a:r>
              <a:rPr lang="en-US" sz="800" smtClean="0"/>
              <a:t>All indicators must be accompanied by baselines and targets. Without these, measurement of change over time is not possible. </a:t>
            </a:r>
          </a:p>
          <a:p>
            <a:pPr eaLnBrk="1" hangingPunct="1">
              <a:lnSpc>
                <a:spcPct val="80000"/>
              </a:lnSpc>
            </a:pPr>
            <a:endParaRPr lang="en-US" sz="800" b="1" smtClean="0"/>
          </a:p>
          <a:p>
            <a:pPr eaLnBrk="1" hangingPunct="1">
              <a:lnSpc>
                <a:spcPct val="80000"/>
              </a:lnSpc>
            </a:pPr>
            <a:r>
              <a:rPr lang="en-US" sz="800" b="1" smtClean="0"/>
              <a:t>Baselines</a:t>
            </a:r>
            <a:r>
              <a:rPr lang="en-US" sz="800" smtClean="0"/>
              <a:t> establish the value of the indicator at the beginning of the planning period</a:t>
            </a:r>
          </a:p>
          <a:p>
            <a:pPr eaLnBrk="1" hangingPunct="1">
              <a:lnSpc>
                <a:spcPct val="80000"/>
              </a:lnSpc>
            </a:pPr>
            <a:r>
              <a:rPr lang="en-US" sz="800" b="1" smtClean="0"/>
              <a:t>Targets</a:t>
            </a:r>
            <a:r>
              <a:rPr lang="en-US" sz="800" smtClean="0"/>
              <a:t> describe expected values upon completion of the plan</a:t>
            </a:r>
          </a:p>
          <a:p>
            <a:pPr eaLnBrk="1" hangingPunct="1">
              <a:lnSpc>
                <a:spcPct val="80000"/>
              </a:lnSpc>
            </a:pPr>
            <a:r>
              <a:rPr lang="en-US" sz="800" b="1" smtClean="0"/>
              <a:t>Performance monitoring</a:t>
            </a:r>
            <a:r>
              <a:rPr lang="en-US" sz="800" smtClean="0"/>
              <a:t> of the indicator tells us about actual achievement, compared to the original target</a:t>
            </a:r>
          </a:p>
          <a:p>
            <a:pPr eaLnBrk="1" hangingPunct="1"/>
            <a:endParaRPr lang="en-AU" sz="80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noTextEdit="1"/>
          </p:cNvSpPr>
          <p:nvPr>
            <p:ph type="sldImg"/>
          </p:nvPr>
        </p:nvSpPr>
        <p:spPr>
          <a:xfrm>
            <a:off x="915988" y="744538"/>
            <a:ext cx="4964112" cy="3722687"/>
          </a:xfrm>
          <a:ln/>
        </p:spPr>
      </p:sp>
      <p:sp>
        <p:nvSpPr>
          <p:cNvPr id="142338"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4233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8EFF37A9-6218-48A4-B210-398A280B362D}" type="slidenum">
              <a:rPr lang="en-GB" sz="1200">
                <a:latin typeface="Times New Roman" pitchFamily="18" charset="0"/>
              </a:rPr>
              <a:pPr algn="r"/>
              <a:t>61</a:t>
            </a:fld>
            <a:endParaRPr lang="en-GB" sz="1200">
              <a:latin typeface="Times New Roman" pitchFamily="18" charset="0"/>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a:xfrm>
            <a:off x="915988" y="744538"/>
            <a:ext cx="4964112" cy="3722687"/>
          </a:xfrm>
          <a:ln/>
        </p:spPr>
      </p:sp>
      <p:sp>
        <p:nvSpPr>
          <p:cNvPr id="144386"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4438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97E63CE-4A22-4AA8-97F7-1966FEAE5CEC}" type="slidenum">
              <a:rPr lang="en-GB" sz="1200">
                <a:latin typeface="Times New Roman" pitchFamily="18" charset="0"/>
              </a:rPr>
              <a:pPr algn="r"/>
              <a:t>62</a:t>
            </a:fld>
            <a:endParaRPr lang="en-GB" sz="1200">
              <a:latin typeface="Times New Roman" pitchFamily="18"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A6F8483B-1584-470C-9AD0-6205B954C543}" type="slidenum">
              <a:rPr lang="en-GB" altLang="ja-JP" sz="1200">
                <a:latin typeface="Times New Roman" pitchFamily="18" charset="0"/>
                <a:cs typeface="ＭＳ Ｐゴシック"/>
              </a:rPr>
              <a:pPr algn="r"/>
              <a:t>63</a:t>
            </a:fld>
            <a:endParaRPr lang="en-GB" altLang="ja-JP" sz="1200">
              <a:latin typeface="Times New Roman" pitchFamily="18" charset="0"/>
              <a:cs typeface="ＭＳ Ｐゴシック"/>
            </a:endParaRPr>
          </a:p>
        </p:txBody>
      </p:sp>
      <p:sp>
        <p:nvSpPr>
          <p:cNvPr id="146434" name="Rectangle 2"/>
          <p:cNvSpPr>
            <a:spLocks noGrp="1" noRot="1" noChangeAspect="1" noChangeArrowheads="1" noTextEdit="1"/>
          </p:cNvSpPr>
          <p:nvPr>
            <p:ph type="sldImg"/>
          </p:nvPr>
        </p:nvSpPr>
        <p:spPr>
          <a:xfrm>
            <a:off x="915988" y="744538"/>
            <a:ext cx="4964112" cy="3722687"/>
          </a:xfrm>
          <a:ln/>
        </p:spPr>
      </p:sp>
      <p:sp>
        <p:nvSpPr>
          <p:cNvPr id="146435" name="Rectangle 3"/>
          <p:cNvSpPr>
            <a:spLocks noGrp="1" noChangeArrowheads="1"/>
          </p:cNvSpPr>
          <p:nvPr>
            <p:ph type="body" idx="1"/>
          </p:nvPr>
        </p:nvSpPr>
        <p:spPr>
          <a:xfrm>
            <a:off x="906463" y="4714875"/>
            <a:ext cx="4984750" cy="4467225"/>
          </a:xfrm>
          <a:noFill/>
          <a:ln/>
        </p:spPr>
        <p:txBody>
          <a:bodyPr/>
          <a:lstStyle/>
          <a:p>
            <a:pPr eaLnBrk="1" hangingPunct="1">
              <a:spcBef>
                <a:spcPct val="0"/>
              </a:spcBef>
            </a:pPr>
            <a:endParaRPr lang="ja-JP" altLang="ja-JP" smtClean="0">
              <a:cs typeface="ＭＳ Ｐゴシック"/>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a:xfrm>
            <a:off x="915988" y="744538"/>
            <a:ext cx="4964112" cy="3722687"/>
          </a:xfrm>
          <a:ln/>
        </p:spPr>
      </p:sp>
      <p:sp>
        <p:nvSpPr>
          <p:cNvPr id="148482" name="Notes Placeholder 2"/>
          <p:cNvSpPr>
            <a:spLocks noGrp="1"/>
          </p:cNvSpPr>
          <p:nvPr>
            <p:ph type="body" idx="1"/>
          </p:nvPr>
        </p:nvSpPr>
        <p:spPr>
          <a:xfrm>
            <a:off x="906463" y="4714875"/>
            <a:ext cx="4984750" cy="4467225"/>
          </a:xfrm>
          <a:noFill/>
          <a:ln/>
        </p:spPr>
        <p:txBody>
          <a:bodyPr/>
          <a:lstStyle/>
          <a:p>
            <a:pPr eaLnBrk="1" hangingPunct="1"/>
            <a:r>
              <a:rPr lang="en-US" sz="800" smtClean="0">
                <a:ea typeface="ＭＳ Ｐゴシック"/>
                <a:cs typeface="ＭＳ Ｐゴシック"/>
              </a:rPr>
              <a:t>HIDDEN SLIDE</a:t>
            </a:r>
          </a:p>
          <a:p>
            <a:pPr eaLnBrk="1" hangingPunct="1"/>
            <a:endParaRPr lang="en-US" sz="800" b="1" i="1" smtClean="0">
              <a:ea typeface="ＭＳ Ｐゴシック"/>
              <a:cs typeface="ＭＳ Ｐゴシック"/>
            </a:endParaRPr>
          </a:p>
          <a:p>
            <a:pPr eaLnBrk="1" hangingPunct="1"/>
            <a:r>
              <a:rPr lang="en-US" sz="800" b="1" i="1" smtClean="0">
                <a:ea typeface="ＭＳ Ｐゴシック"/>
                <a:cs typeface="ＭＳ Ｐゴシック"/>
              </a:rPr>
              <a:t>REVISE…</a:t>
            </a:r>
            <a:r>
              <a:rPr lang="en-US" sz="800" smtClean="0">
                <a:ea typeface="ＭＳ Ｐゴシック"/>
                <a:cs typeface="ＭＳ Ｐゴシック"/>
              </a:rPr>
              <a:t>.INSTRUCTIONS:</a:t>
            </a:r>
          </a:p>
          <a:p>
            <a:pPr eaLnBrk="1" hangingPunct="1">
              <a:buFontTx/>
              <a:buChar char="•"/>
            </a:pPr>
            <a:r>
              <a:rPr lang="en-US" sz="800" smtClean="0">
                <a:ea typeface="ＭＳ Ｐゴシック"/>
                <a:cs typeface="ＭＳ Ｐゴシック"/>
              </a:rPr>
              <a:t> Give two minutes to consider</a:t>
            </a:r>
          </a:p>
          <a:p>
            <a:pPr eaLnBrk="1" hangingPunct="1">
              <a:buFontTx/>
              <a:buChar char="•"/>
            </a:pPr>
            <a:r>
              <a:rPr lang="en-US" sz="800" smtClean="0">
                <a:ea typeface="ＭＳ Ｐゴシック"/>
                <a:cs typeface="ＭＳ Ｐゴシック"/>
              </a:rPr>
              <a:t> Solicit examples.</a:t>
            </a:r>
          </a:p>
          <a:p>
            <a:pPr eaLnBrk="1" hangingPunct="1">
              <a:buFont typeface="Calibri" pitchFamily="34" charset="0"/>
              <a:buAutoNum type="arabicPeriod"/>
            </a:pPr>
            <a:r>
              <a:rPr lang="en-US" sz="800" smtClean="0">
                <a:ea typeface="ＭＳ Ｐゴシック"/>
                <a:cs typeface="ＭＳ Ｐゴシック"/>
              </a:rPr>
              <a:t>  For example, doesn’t it make sense that the human rights standards of availability, accessibility, acceptability and quality should be reflected in these indicators? Otherwise, we don’t know ‘how’ contraceptive prevalence rate has changed. A higher contraceptive prevalence may indicate an increase in forced sterilization, for example. </a:t>
            </a:r>
          </a:p>
          <a:p>
            <a:pPr eaLnBrk="1" hangingPunct="1">
              <a:buFont typeface="Calibri" pitchFamily="34" charset="0"/>
              <a:buAutoNum type="arabicPeriod"/>
            </a:pPr>
            <a:r>
              <a:rPr lang="en-US" sz="800" smtClean="0">
                <a:ea typeface="ＭＳ Ｐゴシック"/>
                <a:cs typeface="ＭＳ Ｐゴシック"/>
              </a:rPr>
              <a:t>  What about the principles of equality or non-discrimination? How do we know whether the proportion of births attended by skilled birth attendants is including the most marginalized groups in the country? And so on…</a:t>
            </a:r>
          </a:p>
        </p:txBody>
      </p:sp>
      <p:sp>
        <p:nvSpPr>
          <p:cNvPr id="14848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089FC270-CA1A-4544-A10F-A22A82009B97}" type="slidenum">
              <a:rPr lang="en-US" sz="1200">
                <a:ea typeface="ＭＳ Ｐゴシック"/>
                <a:cs typeface="ＭＳ Ｐゴシック"/>
              </a:rPr>
              <a:pPr algn="r"/>
              <a:t>64</a:t>
            </a:fld>
            <a:endParaRPr lang="en-US" sz="1200">
              <a:ea typeface="ＭＳ Ｐゴシック"/>
              <a:cs typeface="ＭＳ Ｐゴシック"/>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Slide Image Placeholder 1"/>
          <p:cNvSpPr>
            <a:spLocks noGrp="1" noRot="1" noChangeAspect="1"/>
          </p:cNvSpPr>
          <p:nvPr>
            <p:ph type="sldImg"/>
          </p:nvPr>
        </p:nvSpPr>
        <p:spPr>
          <a:ln/>
        </p:spPr>
      </p:sp>
      <p:sp>
        <p:nvSpPr>
          <p:cNvPr id="151554" name="Notes Placeholder 2"/>
          <p:cNvSpPr>
            <a:spLocks noGrp="1"/>
          </p:cNvSpPr>
          <p:nvPr>
            <p:ph type="body" idx="1"/>
          </p:nvPr>
        </p:nvSpPr>
        <p:spPr>
          <a:noFill/>
          <a:ln/>
        </p:spPr>
        <p:txBody>
          <a:bodyPr/>
          <a:lstStyle/>
          <a:p>
            <a:pPr eaLnBrk="1" hangingPunct="1"/>
            <a:endParaRPr lang="en-GB" smtClean="0"/>
          </a:p>
        </p:txBody>
      </p:sp>
      <p:sp>
        <p:nvSpPr>
          <p:cNvPr id="151555" name="Slide Number Placeholder 3"/>
          <p:cNvSpPr>
            <a:spLocks noGrp="1"/>
          </p:cNvSpPr>
          <p:nvPr>
            <p:ph type="sldNum" sz="quarter" idx="5"/>
          </p:nvPr>
        </p:nvSpPr>
        <p:spPr>
          <a:noFill/>
        </p:spPr>
        <p:txBody>
          <a:bodyPr/>
          <a:lstStyle/>
          <a:p>
            <a:fld id="{D1AC072E-E73F-4E65-9708-A1522DBA5E73}" type="slidenum">
              <a:rPr lang="en-US" smtClean="0"/>
              <a:pPr/>
              <a:t>65</a:t>
            </a:fld>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38E2C1A6-C33D-4BF7-B662-1BF64ECCCE79}" type="slidenum">
              <a:rPr lang="en-US" sz="1200">
                <a:cs typeface="Arial" charset="0"/>
              </a:rPr>
              <a:pPr algn="r"/>
              <a:t>66</a:t>
            </a:fld>
            <a:endParaRPr lang="en-US" sz="1200">
              <a:cs typeface="Arial" charset="0"/>
            </a:endParaRPr>
          </a:p>
        </p:txBody>
      </p:sp>
      <p:sp>
        <p:nvSpPr>
          <p:cNvPr id="153602" name="Rectangle 2"/>
          <p:cNvSpPr>
            <a:spLocks noGrp="1" noRot="1" noChangeAspect="1" noChangeArrowheads="1" noTextEdit="1"/>
          </p:cNvSpPr>
          <p:nvPr>
            <p:ph type="sldImg"/>
          </p:nvPr>
        </p:nvSpPr>
        <p:spPr>
          <a:xfrm>
            <a:off x="915988" y="744538"/>
            <a:ext cx="4964112" cy="3722687"/>
          </a:xfrm>
          <a:ln/>
        </p:spPr>
      </p:sp>
      <p:sp>
        <p:nvSpPr>
          <p:cNvPr id="153603" name="Rectangle 3"/>
          <p:cNvSpPr>
            <a:spLocks noGrp="1" noChangeArrowheads="1"/>
          </p:cNvSpPr>
          <p:nvPr>
            <p:ph type="body" idx="1"/>
          </p:nvPr>
        </p:nvSpPr>
        <p:spPr>
          <a:xfrm>
            <a:off x="906463" y="4714875"/>
            <a:ext cx="4984750" cy="4467225"/>
          </a:xfrm>
          <a:noFill/>
          <a:ln/>
        </p:spPr>
        <p:txBody>
          <a:bodyPr/>
          <a:lstStyle/>
          <a:p>
            <a:pPr lvl="1" eaLnBrk="1" hangingPunct="1"/>
            <a:r>
              <a:rPr lang="en-CA" smtClean="0">
                <a:cs typeface="Arial" charset="0"/>
              </a:rPr>
              <a:t>HIDDEN SLIDE</a:t>
            </a: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FEAB3CF3-ECED-4274-A88F-ACED1B538D68}" type="slidenum">
              <a:rPr lang="en-US" sz="1200">
                <a:cs typeface="Arial" charset="0"/>
              </a:rPr>
              <a:pPr algn="r"/>
              <a:t>67</a:t>
            </a:fld>
            <a:endParaRPr lang="en-US" sz="1200">
              <a:cs typeface="Arial" charset="0"/>
            </a:endParaRPr>
          </a:p>
        </p:txBody>
      </p:sp>
      <p:sp>
        <p:nvSpPr>
          <p:cNvPr id="155650" name="Rectangle 2"/>
          <p:cNvSpPr>
            <a:spLocks noGrp="1" noRot="1" noChangeAspect="1" noChangeArrowheads="1" noTextEdit="1"/>
          </p:cNvSpPr>
          <p:nvPr>
            <p:ph type="sldImg"/>
          </p:nvPr>
        </p:nvSpPr>
        <p:spPr>
          <a:xfrm>
            <a:off x="933450" y="739775"/>
            <a:ext cx="4932363" cy="3698875"/>
          </a:xfrm>
          <a:ln/>
        </p:spPr>
      </p:sp>
      <p:sp>
        <p:nvSpPr>
          <p:cNvPr id="155651" name="Rectangle 3"/>
          <p:cNvSpPr>
            <a:spLocks noGrp="1" noChangeArrowheads="1"/>
          </p:cNvSpPr>
          <p:nvPr>
            <p:ph type="body" idx="1"/>
          </p:nvPr>
        </p:nvSpPr>
        <p:spPr>
          <a:xfrm>
            <a:off x="906463" y="4714875"/>
            <a:ext cx="4984750" cy="4467225"/>
          </a:xfrm>
          <a:noFill/>
          <a:ln/>
        </p:spPr>
        <p:txBody>
          <a:bodyPr/>
          <a:lstStyle/>
          <a:p>
            <a:pPr eaLnBrk="1" hangingPunct="1"/>
            <a:r>
              <a:rPr lang="en-AU" smtClean="0">
                <a:cs typeface="Arial" charset="0"/>
              </a:rPr>
              <a:t>HIDDEN SLIDE</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34609809-E6ED-4E41-A6EF-E665271DB745}" type="slidenum">
              <a:rPr lang="en-US" sz="1200">
                <a:cs typeface="Arial" charset="0"/>
              </a:rPr>
              <a:pPr algn="r"/>
              <a:t>68</a:t>
            </a:fld>
            <a:endParaRPr lang="en-US" sz="1200">
              <a:cs typeface="Arial" charset="0"/>
            </a:endParaRPr>
          </a:p>
        </p:txBody>
      </p:sp>
      <p:sp>
        <p:nvSpPr>
          <p:cNvPr id="157698" name="Rectangle 2"/>
          <p:cNvSpPr>
            <a:spLocks noGrp="1" noRot="1" noChangeAspect="1" noChangeArrowheads="1" noTextEdit="1"/>
          </p:cNvSpPr>
          <p:nvPr>
            <p:ph type="sldImg"/>
          </p:nvPr>
        </p:nvSpPr>
        <p:spPr>
          <a:xfrm>
            <a:off x="933450" y="739775"/>
            <a:ext cx="4932363" cy="3698875"/>
          </a:xfrm>
          <a:ln/>
        </p:spPr>
      </p:sp>
      <p:sp>
        <p:nvSpPr>
          <p:cNvPr id="157699" name="Rectangle 3"/>
          <p:cNvSpPr>
            <a:spLocks noGrp="1" noChangeArrowheads="1"/>
          </p:cNvSpPr>
          <p:nvPr>
            <p:ph type="body" idx="1"/>
          </p:nvPr>
        </p:nvSpPr>
        <p:spPr>
          <a:xfrm>
            <a:off x="906463" y="4714875"/>
            <a:ext cx="4984750" cy="4467225"/>
          </a:xfrm>
          <a:noFill/>
          <a:ln/>
        </p:spPr>
        <p:txBody>
          <a:bodyPr/>
          <a:lstStyle/>
          <a:p>
            <a:pPr eaLnBrk="1" hangingPunct="1"/>
            <a:r>
              <a:rPr lang="en-AU" smtClean="0">
                <a:cs typeface="Arial" charset="0"/>
              </a:rPr>
              <a:t>HIDDEN SLIDE</a:t>
            </a: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5BA065DD-A65A-436E-A44C-B1E60A6BC229}" type="slidenum">
              <a:rPr lang="en-US" sz="1200">
                <a:solidFill>
                  <a:srgbClr val="000000"/>
                </a:solidFill>
                <a:cs typeface="Arial" charset="0"/>
              </a:rPr>
              <a:pPr algn="r"/>
              <a:t>69</a:t>
            </a:fld>
            <a:endParaRPr lang="en-US" sz="1200">
              <a:solidFill>
                <a:srgbClr val="000000"/>
              </a:solidFill>
              <a:cs typeface="Arial" charset="0"/>
            </a:endParaRPr>
          </a:p>
        </p:txBody>
      </p:sp>
      <p:sp>
        <p:nvSpPr>
          <p:cNvPr id="159746" name="Rectangle 2"/>
          <p:cNvSpPr>
            <a:spLocks noGrp="1" noRot="1" noChangeAspect="1" noChangeArrowheads="1" noTextEdit="1"/>
          </p:cNvSpPr>
          <p:nvPr>
            <p:ph type="sldImg"/>
          </p:nvPr>
        </p:nvSpPr>
        <p:spPr>
          <a:xfrm>
            <a:off x="747713" y="508000"/>
            <a:ext cx="5183187" cy="3887788"/>
          </a:xfrm>
          <a:ln/>
        </p:spPr>
      </p:sp>
      <p:sp>
        <p:nvSpPr>
          <p:cNvPr id="159747" name="Rectangle 3"/>
          <p:cNvSpPr>
            <a:spLocks noGrp="1" noChangeArrowheads="1"/>
          </p:cNvSpPr>
          <p:nvPr>
            <p:ph type="body" idx="1"/>
          </p:nvPr>
        </p:nvSpPr>
        <p:spPr>
          <a:xfrm>
            <a:off x="471488" y="4806950"/>
            <a:ext cx="5781675" cy="4144963"/>
          </a:xfrm>
          <a:noFill/>
          <a:ln/>
        </p:spPr>
        <p:txBody>
          <a:bodyPr/>
          <a:lstStyle/>
          <a:p>
            <a:pPr eaLnBrk="1" hangingPunct="1"/>
            <a:r>
              <a:rPr lang="en-AU" sz="1400" smtClean="0">
                <a:cs typeface="Arial" charset="0"/>
              </a:rPr>
              <a:t>HIDDEN SLIDE</a:t>
            </a:r>
          </a:p>
          <a:p>
            <a:pPr eaLnBrk="1" hangingPunct="1"/>
            <a:endParaRPr lang="en-AU" sz="1400" smtClean="0">
              <a:cs typeface="Arial" charset="0"/>
            </a:endParaRPr>
          </a:p>
          <a:p>
            <a:pPr eaLnBrk="1" hangingPunct="1"/>
            <a:r>
              <a:rPr lang="en-AU" sz="900" smtClean="0">
                <a:cs typeface="Arial" charset="0"/>
              </a:rPr>
              <a:t>Debriefing</a:t>
            </a:r>
          </a:p>
          <a:p>
            <a:pPr eaLnBrk="1" hangingPunct="1"/>
            <a:r>
              <a:rPr lang="en-GB" sz="900" smtClean="0">
                <a:cs typeface="Arial" charset="0"/>
              </a:rPr>
              <a:t>- Reveal Assumptions #1 and #2 between the output and outcome, and ask the participants for their opinions</a:t>
            </a:r>
          </a:p>
          <a:p>
            <a:pPr eaLnBrk="1" hangingPunct="1"/>
            <a:r>
              <a:rPr lang="en-GB" sz="900" smtClean="0">
                <a:cs typeface="Arial" charset="0"/>
              </a:rPr>
              <a:t>- Assumption #1 is not a good one. Why? The condition being assumed (“that the market for products already exists”) is a </a:t>
            </a:r>
            <a:r>
              <a:rPr lang="en-GB" sz="900" b="1" smtClean="0">
                <a:cs typeface="Arial" charset="0"/>
              </a:rPr>
              <a:t>fatal</a:t>
            </a:r>
            <a:r>
              <a:rPr lang="en-GB" sz="900" smtClean="0">
                <a:cs typeface="Arial" charset="0"/>
              </a:rPr>
              <a:t> one – ie. it is absolutely essential for the sustainability of the programme, and should have been assessed before the programme started. </a:t>
            </a:r>
          </a:p>
          <a:p>
            <a:pPr eaLnBrk="1" hangingPunct="1"/>
            <a:r>
              <a:rPr lang="en-GB" sz="900" smtClean="0">
                <a:cs typeface="Arial" charset="0"/>
              </a:rPr>
              <a:t>- Ask participants, “What could be done to address this situation during the programme design phase?” OR  “What should the programme staff do to address this possible fatal assumption?” </a:t>
            </a:r>
          </a:p>
          <a:p>
            <a:pPr eaLnBrk="1" hangingPunct="1"/>
            <a:r>
              <a:rPr lang="en-GB" sz="900" smtClean="0">
                <a:cs typeface="Arial" charset="0"/>
              </a:rPr>
              <a:t>A good answer is “Conduct market surveys during the planning phase to assess demand for the anticipated products and services generated by the micro-projects”</a:t>
            </a:r>
            <a:endParaRPr lang="en-GB" sz="900" b="1" smtClean="0">
              <a:cs typeface="Arial" charset="0"/>
            </a:endParaRPr>
          </a:p>
          <a:p>
            <a:pPr eaLnBrk="1" hangingPunct="1"/>
            <a:r>
              <a:rPr lang="en-GB" sz="900" b="1" smtClean="0">
                <a:cs typeface="Arial" charset="0"/>
              </a:rPr>
              <a:t>A key point here is that assumptions help to reveal gaps in our logic of results – by adding additional results, we can make a programme design less risky </a:t>
            </a:r>
            <a:endParaRPr lang="en-GB" sz="900" smtClean="0">
              <a:cs typeface="Arial" charset="0"/>
            </a:endParaRPr>
          </a:p>
          <a:p>
            <a:pPr eaLnBrk="1" hangingPunct="1"/>
            <a:r>
              <a:rPr lang="en-GB" sz="900" smtClean="0">
                <a:cs typeface="Arial" charset="0"/>
              </a:rPr>
              <a:t>- Assumption #2 is a relatively good one. The key word in the assumption is “</a:t>
            </a:r>
            <a:r>
              <a:rPr lang="en-GB" sz="900" b="1" smtClean="0">
                <a:cs typeface="Arial" charset="0"/>
              </a:rPr>
              <a:t>planned</a:t>
            </a:r>
            <a:r>
              <a:rPr lang="en-GB" sz="900" smtClean="0">
                <a:cs typeface="Arial" charset="0"/>
              </a:rPr>
              <a:t>” – ie. government </a:t>
            </a:r>
            <a:r>
              <a:rPr lang="en-GB" sz="900" u="sng" smtClean="0">
                <a:cs typeface="Arial" charset="0"/>
              </a:rPr>
              <a:t>is</a:t>
            </a:r>
            <a:r>
              <a:rPr lang="en-GB" sz="900" smtClean="0">
                <a:cs typeface="Arial" charset="0"/>
              </a:rPr>
              <a:t> committed to disburse the financial credits. It can be verified with partners or in planning documents. But it still remains outside the control of the programme and so needs an assumption.</a:t>
            </a:r>
          </a:p>
          <a:p>
            <a:pPr eaLnBrk="1" hangingPunct="1"/>
            <a:r>
              <a:rPr lang="en-GB" sz="900" smtClean="0">
                <a:cs typeface="Arial" charset="0"/>
              </a:rPr>
              <a:t>- Reveal Assumption #3 between the outcome and impact, and again ask for feedback.</a:t>
            </a:r>
          </a:p>
          <a:p>
            <a:pPr eaLnBrk="1" hangingPunct="1"/>
            <a:r>
              <a:rPr lang="en-GB" sz="900" smtClean="0">
                <a:cs typeface="Arial" charset="0"/>
              </a:rPr>
              <a:t>- It could be good or bad depending on the perceptions of participants. There is no clear right answer in this example</a:t>
            </a:r>
          </a:p>
          <a:p>
            <a:pPr eaLnBrk="1" hangingPunct="1"/>
            <a:r>
              <a:rPr lang="en-GB" sz="900" smtClean="0">
                <a:cs typeface="Arial" charset="0"/>
              </a:rPr>
              <a:t>- On one hand, this condition about the use of revenue at family level could be addressed by including other behavioural change outcomes related to family knowledge about the need to spend scarce resources on basic needs like school fees. It would also be possible to target women’s associations and cooperatives specifically for the preferential credits </a:t>
            </a:r>
          </a:p>
          <a:p>
            <a:pPr eaLnBrk="1" hangingPunct="1"/>
            <a:r>
              <a:rPr lang="en-GB" sz="900" smtClean="0">
                <a:cs typeface="Arial" charset="0"/>
              </a:rPr>
              <a:t>- On the other hand, no amount of awareness-raising can fully control individual behaviours – there has to be a level of trust that families will do the right thing, and so the assumption is a necessary one.</a:t>
            </a:r>
            <a:endParaRPr lang="en-AU" sz="900" smtClean="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52863" y="9429750"/>
            <a:ext cx="2944812"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1" tIns="46410" rIns="92821" bIns="46410" anchor="b"/>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r" eaLnBrk="1" hangingPunct="1">
              <a:lnSpc>
                <a:spcPct val="100000"/>
              </a:lnSpc>
              <a:spcBef>
                <a:spcPct val="0"/>
              </a:spcBef>
              <a:buClrTx/>
              <a:buFontTx/>
              <a:buNone/>
            </a:pPr>
            <a:fld id="{9EFC0BBE-30E7-409C-8609-EFC7027287B7}" type="slidenum">
              <a:rPr lang="en-GB" sz="1200" b="0">
                <a:solidFill>
                  <a:srgbClr val="000000"/>
                </a:solidFill>
                <a:latin typeface="Times New Roman" pitchFamily="18" charset="0"/>
              </a:rPr>
              <a:pPr algn="r" eaLnBrk="1" hangingPunct="1">
                <a:lnSpc>
                  <a:spcPct val="100000"/>
                </a:lnSpc>
                <a:spcBef>
                  <a:spcPct val="0"/>
                </a:spcBef>
                <a:buClrTx/>
                <a:buFontTx/>
                <a:buNone/>
              </a:pPr>
              <a:t>7</a:t>
            </a:fld>
            <a:endParaRPr lang="en-GB" sz="1200" b="0">
              <a:solidFill>
                <a:srgbClr val="000000"/>
              </a:solidFill>
              <a:latin typeface="Times New Roman" pitchFamily="18" charset="0"/>
            </a:endParaRPr>
          </a:p>
        </p:txBody>
      </p:sp>
      <p:sp>
        <p:nvSpPr>
          <p:cNvPr id="17411" name="Rectangle 7"/>
          <p:cNvSpPr txBox="1">
            <a:spLocks noGrp="1" noChangeArrowheads="1"/>
          </p:cNvSpPr>
          <p:nvPr/>
        </p:nvSpPr>
        <p:spPr bwMode="auto">
          <a:xfrm>
            <a:off x="3852863" y="9429750"/>
            <a:ext cx="2944812"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1" tIns="46410" rIns="92821" bIns="46410" anchor="b"/>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r" eaLnBrk="1" hangingPunct="1">
              <a:lnSpc>
                <a:spcPct val="100000"/>
              </a:lnSpc>
              <a:spcBef>
                <a:spcPct val="0"/>
              </a:spcBef>
              <a:buClrTx/>
              <a:buFontTx/>
              <a:buNone/>
            </a:pPr>
            <a:fld id="{717FB16E-F01C-41BC-B337-C159FC3DA37B}" type="slidenum">
              <a:rPr lang="en-GB" sz="1200" b="0">
                <a:solidFill>
                  <a:srgbClr val="000000"/>
                </a:solidFill>
                <a:latin typeface="Times New Roman" pitchFamily="18" charset="0"/>
              </a:rPr>
              <a:pPr algn="r" eaLnBrk="1" hangingPunct="1">
                <a:lnSpc>
                  <a:spcPct val="100000"/>
                </a:lnSpc>
                <a:spcBef>
                  <a:spcPct val="0"/>
                </a:spcBef>
                <a:buClrTx/>
                <a:buFontTx/>
                <a:buNone/>
              </a:pPr>
              <a:t>7</a:t>
            </a:fld>
            <a:endParaRPr lang="en-GB" sz="1200" b="0">
              <a:solidFill>
                <a:srgbClr val="000000"/>
              </a:solidFill>
              <a:latin typeface="Times New Roman" pitchFamily="18" charset="0"/>
            </a:endParaRPr>
          </a:p>
        </p:txBody>
      </p:sp>
      <p:sp>
        <p:nvSpPr>
          <p:cNvPr id="17412" name="Rectangle 2"/>
          <p:cNvSpPr>
            <a:spLocks noGrp="1" noRot="1" noChangeAspect="1" noChangeArrowheads="1" noTextEdit="1"/>
          </p:cNvSpPr>
          <p:nvPr>
            <p:ph type="sldImg"/>
          </p:nvPr>
        </p:nvSpPr>
        <p:spPr>
          <a:xfrm>
            <a:off x="1919288" y="493713"/>
            <a:ext cx="2798762" cy="2100262"/>
          </a:xfrm>
          <a:ln/>
        </p:spPr>
      </p:sp>
      <p:sp>
        <p:nvSpPr>
          <p:cNvPr id="17413" name="Rectangle 3"/>
          <p:cNvSpPr>
            <a:spLocks noGrp="1" noChangeArrowheads="1"/>
          </p:cNvSpPr>
          <p:nvPr>
            <p:ph type="body" idx="1"/>
          </p:nvPr>
        </p:nvSpPr>
        <p:spPr>
          <a:xfrm>
            <a:off x="906463" y="2838450"/>
            <a:ext cx="4984750" cy="6343650"/>
          </a:xfrm>
          <a:noFill/>
        </p:spPr>
        <p:txBody>
          <a:bodyPr/>
          <a:lstStyle/>
          <a:p>
            <a:pPr>
              <a:lnSpc>
                <a:spcPct val="80000"/>
              </a:lnSpc>
              <a:buFont typeface="Wingdings" pitchFamily="2" charset="2"/>
              <a:buNone/>
            </a:pPr>
            <a:r>
              <a:rPr lang="en-GB" smtClean="0">
                <a:sym typeface="Wingdings" pitchFamily="2" charset="2"/>
              </a:rPr>
              <a:t></a:t>
            </a:r>
            <a:r>
              <a:rPr lang="en-GB" u="sng" smtClean="0">
                <a:solidFill>
                  <a:srgbClr val="FF0000"/>
                </a:solidFill>
              </a:rPr>
              <a:t> Who</a:t>
            </a:r>
            <a:r>
              <a:rPr lang="en-GB" smtClean="0"/>
              <a:t> has been left behind</a:t>
            </a:r>
          </a:p>
          <a:p>
            <a:pPr>
              <a:lnSpc>
                <a:spcPct val="80000"/>
              </a:lnSpc>
              <a:buFont typeface="Wingdings" pitchFamily="2" charset="2"/>
              <a:buNone/>
            </a:pPr>
            <a:r>
              <a:rPr lang="en-GB" smtClean="0"/>
              <a:t>Assessment </a:t>
            </a:r>
            <a:r>
              <a:rPr lang="en-CA" smtClean="0"/>
              <a:t>from a human rights and gender perspective helps to determine whether, and where, a problem or challenge exists, its intensity and who is affected. It reviews the trends in development indicators using sex-disaggregated data and it highlights disparities: where these occur, who are most affected and how many are affected. The HRBA adds value to this assessment by relating the situation to the human rights obligations in the international instruments ratified by each country. This data-driven assessment will help to identify patterns of discrimination and inequality, and describe the situation of groups excluded and made vulnerable due to the denial of their rights. </a:t>
            </a:r>
            <a:endParaRPr lang="en-GB" smtClean="0"/>
          </a:p>
          <a:p>
            <a:pPr>
              <a:lnSpc>
                <a:spcPct val="80000"/>
              </a:lnSpc>
              <a:buFont typeface="Wingdings" pitchFamily="2" charset="2"/>
              <a:buNone/>
            </a:pPr>
            <a:endParaRPr lang="en-GB" smtClean="0">
              <a:sym typeface="Wingdings" pitchFamily="2" charset="2"/>
            </a:endParaRPr>
          </a:p>
          <a:p>
            <a:pPr>
              <a:lnSpc>
                <a:spcPct val="80000"/>
              </a:lnSpc>
              <a:buFont typeface="Wingdings" pitchFamily="2" charset="2"/>
              <a:buNone/>
            </a:pPr>
            <a:r>
              <a:rPr lang="en-GB" smtClean="0">
                <a:sym typeface="Wingdings" pitchFamily="2" charset="2"/>
              </a:rPr>
              <a:t> </a:t>
            </a:r>
            <a:r>
              <a:rPr lang="en-GB" smtClean="0">
                <a:solidFill>
                  <a:srgbClr val="FF0000"/>
                </a:solidFill>
                <a:sym typeface="Wingdings" pitchFamily="2" charset="2"/>
              </a:rPr>
              <a:t>W</a:t>
            </a:r>
            <a:r>
              <a:rPr lang="en-GB" smtClean="0">
                <a:solidFill>
                  <a:srgbClr val="FF0000"/>
                </a:solidFill>
              </a:rPr>
              <a:t>hy?</a:t>
            </a:r>
            <a:r>
              <a:rPr lang="en-GB" smtClean="0"/>
              <a:t> Which rights are at stake?</a:t>
            </a:r>
          </a:p>
          <a:p>
            <a:pPr>
              <a:lnSpc>
                <a:spcPct val="80000"/>
              </a:lnSpc>
              <a:buFont typeface="Wingdings" pitchFamily="2" charset="2"/>
              <a:buNone/>
            </a:pPr>
            <a:r>
              <a:rPr lang="en-US" smtClean="0"/>
              <a:t>Human rights standards are a minimum in practice and a standard of achievement (as per Universal Declaration) which are necessary to expand the freedoms and opportunities inherent to human development. </a:t>
            </a:r>
          </a:p>
          <a:p>
            <a:pPr>
              <a:lnSpc>
                <a:spcPct val="80000"/>
              </a:lnSpc>
            </a:pPr>
            <a:r>
              <a:rPr lang="en-GB" smtClean="0"/>
              <a:t>The "why" links with the causal analysis and will help us visualize how human rights principles can help identify persistent patterns of discrimination, exclusion, impunity and powerlessness. </a:t>
            </a:r>
            <a:br>
              <a:rPr lang="en-GB" smtClean="0"/>
            </a:br>
            <a:r>
              <a:rPr lang="en-GB" smtClean="0"/>
              <a:t>Causality analysis should lead to the identifications of immediate, underlying and root causes. </a:t>
            </a:r>
          </a:p>
          <a:p>
            <a:pPr>
              <a:lnSpc>
                <a:spcPct val="80000"/>
              </a:lnSpc>
              <a:buFont typeface="Wingdings" pitchFamily="2" charset="2"/>
              <a:buNone/>
            </a:pPr>
            <a:endParaRPr lang="en-GB" smtClean="0">
              <a:sym typeface="Wingdings" pitchFamily="2" charset="2"/>
            </a:endParaRPr>
          </a:p>
          <a:p>
            <a:pPr>
              <a:lnSpc>
                <a:spcPct val="80000"/>
              </a:lnSpc>
              <a:buFont typeface="Wingdings" pitchFamily="2" charset="2"/>
              <a:buNone/>
            </a:pPr>
            <a:r>
              <a:rPr lang="en-GB" smtClean="0">
                <a:sym typeface="Wingdings" pitchFamily="2" charset="2"/>
              </a:rPr>
              <a:t> </a:t>
            </a:r>
            <a:r>
              <a:rPr lang="en-GB" u="sng" smtClean="0">
                <a:solidFill>
                  <a:srgbClr val="0000FF"/>
                </a:solidFill>
              </a:rPr>
              <a:t>Who</a:t>
            </a:r>
            <a:r>
              <a:rPr lang="en-GB" smtClean="0"/>
              <a:t> has to do something about it?</a:t>
            </a:r>
          </a:p>
          <a:p>
            <a:pPr>
              <a:lnSpc>
                <a:spcPct val="80000"/>
              </a:lnSpc>
              <a:buFont typeface="Wingdings" pitchFamily="2" charset="2"/>
              <a:buNone/>
            </a:pPr>
            <a:r>
              <a:rPr lang="en-GB" smtClean="0"/>
              <a:t>It is important to identify, specifically, who are the duty bearers and rights holders– those with obligations to act</a:t>
            </a:r>
          </a:p>
          <a:p>
            <a:pPr>
              <a:lnSpc>
                <a:spcPct val="80000"/>
              </a:lnSpc>
            </a:pPr>
            <a:r>
              <a:rPr lang="en-US" altLang="ko-KR" smtClean="0">
                <a:ea typeface="Gulim" pitchFamily="34" charset="-127"/>
              </a:rPr>
              <a:t>Caution!</a:t>
            </a:r>
          </a:p>
          <a:p>
            <a:pPr>
              <a:lnSpc>
                <a:spcPct val="80000"/>
              </a:lnSpc>
              <a:buFont typeface="Wingdings" pitchFamily="2" charset="2"/>
              <a:buNone/>
            </a:pPr>
            <a:r>
              <a:rPr lang="en-US" altLang="ko-KR" smtClean="0">
                <a:ea typeface="Gulim" pitchFamily="34" charset="-127"/>
              </a:rPr>
              <a:t>It is easy to imply that action should be taken only by duty bearers.</a:t>
            </a:r>
          </a:p>
          <a:p>
            <a:pPr>
              <a:lnSpc>
                <a:spcPct val="80000"/>
              </a:lnSpc>
            </a:pPr>
            <a:r>
              <a:rPr lang="en-US" altLang="ko-KR" smtClean="0">
                <a:ea typeface="Gulim" pitchFamily="34" charset="-127"/>
              </a:rPr>
              <a:t>Presenters should emphasise that the "who" in "who has to do something about it" includes </a:t>
            </a:r>
            <a:r>
              <a:rPr lang="en-US" altLang="ko-KR" u="sng" smtClean="0">
                <a:ea typeface="Gulim" pitchFamily="34" charset="-127"/>
              </a:rPr>
              <a:t>both duty bearers and rights holders.</a:t>
            </a:r>
            <a:endParaRPr lang="en-AU" u="sng" smtClean="0"/>
          </a:p>
          <a:p>
            <a:pPr>
              <a:lnSpc>
                <a:spcPct val="80000"/>
              </a:lnSpc>
              <a:buFont typeface="Wingdings" pitchFamily="2" charset="2"/>
              <a:buNone/>
            </a:pPr>
            <a:endParaRPr lang="en-GB" smtClean="0"/>
          </a:p>
          <a:p>
            <a:pPr>
              <a:lnSpc>
                <a:spcPct val="80000"/>
              </a:lnSpc>
              <a:buFont typeface="Wingdings" pitchFamily="2" charset="2"/>
              <a:buNone/>
            </a:pPr>
            <a:r>
              <a:rPr lang="en-GB" smtClean="0">
                <a:sym typeface="Wingdings" pitchFamily="2" charset="2"/>
              </a:rPr>
              <a:t> </a:t>
            </a:r>
            <a:r>
              <a:rPr lang="en-GB" smtClean="0"/>
              <a:t>What do </a:t>
            </a:r>
            <a:r>
              <a:rPr lang="en-GB" u="sng" smtClean="0">
                <a:solidFill>
                  <a:srgbClr val="0000FF"/>
                </a:solidFill>
              </a:rPr>
              <a:t>they</a:t>
            </a:r>
            <a:r>
              <a:rPr lang="en-GB" smtClean="0"/>
              <a:t> need, to take action?</a:t>
            </a:r>
          </a:p>
          <a:p>
            <a:pPr>
              <a:lnSpc>
                <a:spcPct val="80000"/>
              </a:lnSpc>
            </a:pPr>
            <a:r>
              <a:rPr lang="en-GB" smtClean="0"/>
              <a:t>The “they” in the final question refers to both rights holders and duty bearers and help identify critical capacity gaps that prevent action. </a:t>
            </a:r>
          </a:p>
          <a:p>
            <a:pPr>
              <a:lnSpc>
                <a:spcPct val="80000"/>
              </a:lnSpc>
            </a:pPr>
            <a:r>
              <a:rPr lang="en-GB" smtClean="0"/>
              <a:t>At the underlying and root levels, these capacity gaps will nearly always involve gaps in legal, institutional, policy, and financial (budget) frameworks. Action in the political and economic environment may be critical for empowering rights-holders and develop the capacities of duty-bearers.</a:t>
            </a:r>
            <a:endParaRPr lang="en-US" smtClean="0"/>
          </a:p>
          <a:p>
            <a:pPr>
              <a:lnSpc>
                <a:spcPct val="80000"/>
              </a:lnSpc>
            </a:pPr>
            <a:r>
              <a:rPr lang="en-US" smtClean="0"/>
              <a:t>Rights-based causality analysis should be used to strengthen ongoing or planned country analysis and to bring some influence to the preparation or review of National development plans, including PRSPs.</a:t>
            </a:r>
            <a:endParaRPr lang="en-GB" smtClean="0"/>
          </a:p>
          <a:p>
            <a:pPr>
              <a:lnSpc>
                <a:spcPct val="80000"/>
              </a:lnSpc>
            </a:pPr>
            <a:r>
              <a:rPr lang="en-GB" smtClean="0"/>
              <a:t>Reports from international, regional and national human rights mechanisms are key sources of information that should be used during the analysis.</a:t>
            </a:r>
            <a:r>
              <a:rPr lang="en-US" smtClean="0"/>
              <a:t> </a:t>
            </a:r>
            <a:endParaRPr lang="en-AU" smtClean="0"/>
          </a:p>
          <a:p>
            <a:pPr>
              <a:lnSpc>
                <a:spcPct val="80000"/>
              </a:lnSpc>
            </a:pPr>
            <a:endParaRPr lang="en-US" smtClean="0"/>
          </a:p>
          <a:p>
            <a:pPr>
              <a:lnSpc>
                <a:spcPct val="80000"/>
              </a:lnSpc>
            </a:pPr>
            <a:r>
              <a:rPr lang="en-US" smtClean="0"/>
              <a:t>Remember that a key messages in a HRBA is that the process is equally important as the outcome of development. Remind participants and add the following:</a:t>
            </a:r>
          </a:p>
          <a:p>
            <a:pPr>
              <a:lnSpc>
                <a:spcPct val="80000"/>
              </a:lnSpc>
            </a:pPr>
            <a:r>
              <a:rPr lang="en-US" b="1" smtClean="0"/>
              <a:t>How should the process be conducted? or What type of process is required?</a:t>
            </a:r>
            <a:endParaRPr lang="en-AU"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0617E64-041E-40DA-8FE1-ABFF8EBA6BA3}" type="slidenum">
              <a:rPr lang="en-GB" sz="1200">
                <a:cs typeface="Arial" charset="0"/>
              </a:rPr>
              <a:pPr algn="r"/>
              <a:t>70</a:t>
            </a:fld>
            <a:endParaRPr lang="en-GB" sz="1200">
              <a:cs typeface="Arial" charset="0"/>
            </a:endParaRPr>
          </a:p>
        </p:txBody>
      </p:sp>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xfrm>
            <a:off x="906463" y="4714875"/>
            <a:ext cx="4984750" cy="4467225"/>
          </a:xfrm>
          <a:noFill/>
          <a:ln/>
        </p:spPr>
        <p:txBody>
          <a:bodyPr lIns="91427" tIns="45713" rIns="91427" bIns="45713"/>
          <a:lstStyle/>
          <a:p>
            <a:pPr eaLnBrk="1" hangingPunct="1"/>
            <a:r>
              <a:rPr lang="en-US" sz="800" smtClean="0">
                <a:cs typeface="Arial" charset="0"/>
              </a:rPr>
              <a:t>HIDDEN SLIDE</a:t>
            </a:r>
          </a:p>
          <a:p>
            <a:pPr eaLnBrk="1" hangingPunct="1"/>
            <a:endParaRPr lang="en-US" sz="800" smtClean="0">
              <a:cs typeface="Arial" charset="0"/>
            </a:endParaRPr>
          </a:p>
          <a:p>
            <a:pPr eaLnBrk="1" hangingPunct="1"/>
            <a:r>
              <a:rPr lang="en-US" sz="800" smtClean="0">
                <a:cs typeface="Arial" charset="0"/>
              </a:rPr>
              <a:t>Option 1A. This and the next slide describe visually the differences in the Results Matrix described in slide 20.</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lnSpc>
                <a:spcPct val="80000"/>
              </a:lnSpc>
              <a:spcBef>
                <a:spcPts val="0"/>
              </a:spcBef>
              <a:spcAft>
                <a:spcPts val="0"/>
              </a:spcAft>
              <a:buClr>
                <a:srgbClr val="006699"/>
              </a:buClr>
              <a:buFont typeface="Wingdings" pitchFamily="2" charset="2"/>
              <a:buChar char="§"/>
              <a:defRPr/>
            </a:pPr>
            <a:fld id="{9CF242FF-90F2-44C3-8C0E-7C33BFAC5A90}" type="slidenum">
              <a:rPr lang="en-US" sz="1200" b="1">
                <a:latin typeface="+mn-lt"/>
                <a:cs typeface="Arial" charset="0"/>
              </a:rPr>
              <a:pPr algn="r" fontAlgn="auto">
                <a:lnSpc>
                  <a:spcPct val="80000"/>
                </a:lnSpc>
                <a:spcBef>
                  <a:spcPts val="0"/>
                </a:spcBef>
                <a:spcAft>
                  <a:spcPts val="0"/>
                </a:spcAft>
                <a:buClr>
                  <a:srgbClr val="006699"/>
                </a:buClr>
                <a:buFont typeface="Wingdings" pitchFamily="2" charset="2"/>
                <a:buChar char="§"/>
                <a:defRPr/>
              </a:pPr>
              <a:t>70</a:t>
            </a:fld>
            <a:endParaRPr lang="en-US" sz="1200" b="1" dirty="0">
              <a:latin typeface="+mn-lt"/>
              <a:cs typeface="Arial"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645E7BD9-2002-4256-85BA-B408703F3A41}" type="slidenum">
              <a:rPr lang="en-GB" sz="1200">
                <a:cs typeface="Arial" charset="0"/>
              </a:rPr>
              <a:pPr algn="r"/>
              <a:t>71</a:t>
            </a:fld>
            <a:endParaRPr lang="en-GB" sz="1200">
              <a:cs typeface="Arial" charset="0"/>
            </a:endParaRPr>
          </a:p>
        </p:txBody>
      </p:sp>
      <p:sp>
        <p:nvSpPr>
          <p:cNvPr id="163842" name="Slide Image Placeholder 1"/>
          <p:cNvSpPr>
            <a:spLocks noGrp="1" noRot="1" noChangeAspect="1" noTextEdit="1"/>
          </p:cNvSpPr>
          <p:nvPr>
            <p:ph type="sldImg"/>
          </p:nvPr>
        </p:nvSpPr>
        <p:spPr>
          <a:ln/>
        </p:spPr>
      </p:sp>
      <p:sp>
        <p:nvSpPr>
          <p:cNvPr id="163843" name="Notes Placeholder 2"/>
          <p:cNvSpPr>
            <a:spLocks noGrp="1"/>
          </p:cNvSpPr>
          <p:nvPr>
            <p:ph type="body" idx="1"/>
          </p:nvPr>
        </p:nvSpPr>
        <p:spPr>
          <a:xfrm>
            <a:off x="906463" y="4714875"/>
            <a:ext cx="4984750" cy="4467225"/>
          </a:xfrm>
          <a:noFill/>
          <a:ln/>
        </p:spPr>
        <p:txBody>
          <a:bodyPr lIns="91427" tIns="45713" rIns="91427" bIns="45713"/>
          <a:lstStyle/>
          <a:p>
            <a:pPr eaLnBrk="1" hangingPunct="1"/>
            <a:r>
              <a:rPr lang="en-US" sz="800" smtClean="0">
                <a:cs typeface="Arial" charset="0"/>
              </a:rPr>
              <a:t>HIDDEN SLIDE</a:t>
            </a:r>
          </a:p>
          <a:p>
            <a:pPr eaLnBrk="1" hangingPunct="1"/>
            <a:endParaRPr lang="en-US" sz="800" smtClean="0">
              <a:cs typeface="Arial" charset="0"/>
            </a:endParaRPr>
          </a:p>
          <a:p>
            <a:pPr eaLnBrk="1" hangingPunct="1"/>
            <a:r>
              <a:rPr lang="en-US" sz="800" smtClean="0">
                <a:cs typeface="Arial" charset="0"/>
              </a:rPr>
              <a:t>Option 1 B. This and the last slide describe visually the differences in the Results Matrix described in slide 20.</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lnSpc>
                <a:spcPct val="80000"/>
              </a:lnSpc>
              <a:spcBef>
                <a:spcPts val="0"/>
              </a:spcBef>
              <a:spcAft>
                <a:spcPts val="0"/>
              </a:spcAft>
              <a:buClr>
                <a:srgbClr val="006699"/>
              </a:buClr>
              <a:buFont typeface="Wingdings" pitchFamily="2" charset="2"/>
              <a:buChar char="§"/>
              <a:defRPr/>
            </a:pPr>
            <a:fld id="{17F27E05-5020-4789-8E05-79C8D5D4FB85}" type="slidenum">
              <a:rPr lang="en-US" sz="1200" b="1">
                <a:latin typeface="+mn-lt"/>
                <a:cs typeface="Arial" charset="0"/>
              </a:rPr>
              <a:pPr algn="r" fontAlgn="auto">
                <a:lnSpc>
                  <a:spcPct val="80000"/>
                </a:lnSpc>
                <a:spcBef>
                  <a:spcPts val="0"/>
                </a:spcBef>
                <a:spcAft>
                  <a:spcPts val="0"/>
                </a:spcAft>
                <a:buClr>
                  <a:srgbClr val="006699"/>
                </a:buClr>
                <a:buFont typeface="Wingdings" pitchFamily="2" charset="2"/>
                <a:buChar char="§"/>
                <a:defRPr/>
              </a:pPr>
              <a:t>71</a:t>
            </a:fld>
            <a:endParaRPr lang="en-US" sz="1200" b="1" dirty="0">
              <a:latin typeface="+mn-lt"/>
              <a:cs typeface="Arial"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C8944478-74A8-4119-A03F-6C8630ACCBC5}" type="slidenum">
              <a:rPr lang="en-US" sz="1200">
                <a:cs typeface="Arial" charset="0"/>
              </a:rPr>
              <a:pPr algn="r"/>
              <a:t>72</a:t>
            </a:fld>
            <a:endParaRPr lang="en-US" sz="1200">
              <a:cs typeface="Arial" charset="0"/>
            </a:endParaRPr>
          </a:p>
        </p:txBody>
      </p:sp>
      <p:sp>
        <p:nvSpPr>
          <p:cNvPr id="166914" name="Rectangle 2"/>
          <p:cNvSpPr>
            <a:spLocks noGrp="1" noRot="1" noChangeAspect="1" noChangeArrowheads="1" noTextEdit="1"/>
          </p:cNvSpPr>
          <p:nvPr>
            <p:ph type="sldImg"/>
          </p:nvPr>
        </p:nvSpPr>
        <p:spPr>
          <a:xfrm>
            <a:off x="915988" y="744538"/>
            <a:ext cx="4964112" cy="3722687"/>
          </a:xfrm>
          <a:ln/>
        </p:spPr>
      </p:sp>
      <p:sp>
        <p:nvSpPr>
          <p:cNvPr id="166915" name="Rectangle 3"/>
          <p:cNvSpPr>
            <a:spLocks noGrp="1" noChangeArrowheads="1"/>
          </p:cNvSpPr>
          <p:nvPr>
            <p:ph type="body" idx="1"/>
          </p:nvPr>
        </p:nvSpPr>
        <p:spPr>
          <a:xfrm>
            <a:off x="906463" y="4714875"/>
            <a:ext cx="4984750" cy="4467225"/>
          </a:xfrm>
          <a:noFill/>
          <a:ln/>
        </p:spPr>
        <p:txBody>
          <a:bodyPr/>
          <a:lstStyle/>
          <a:p>
            <a:pPr eaLnBrk="1" hangingPunct="1"/>
            <a:r>
              <a:rPr lang="en-CA" smtClean="0">
                <a:cs typeface="Arial" charset="0"/>
              </a:rPr>
              <a:t>HIDDEN SLIDE</a:t>
            </a: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noRot="1" noChangeAspect="1" noChangeArrowheads="1" noTextEdit="1"/>
          </p:cNvSpPr>
          <p:nvPr>
            <p:ph type="sldImg"/>
          </p:nvPr>
        </p:nvSpPr>
        <p:spPr>
          <a:ln/>
        </p:spPr>
      </p:sp>
      <p:sp>
        <p:nvSpPr>
          <p:cNvPr id="169986" name="Rectangle 3"/>
          <p:cNvSpPr>
            <a:spLocks noGrp="1" noChangeArrowheads="1"/>
          </p:cNvSpPr>
          <p:nvPr>
            <p:ph type="body" idx="1"/>
          </p:nvPr>
        </p:nvSpPr>
        <p:spPr>
          <a:noFill/>
          <a:ln/>
        </p:spPr>
        <p:txBody>
          <a:bodyPr/>
          <a:lstStyle/>
          <a:p>
            <a:pPr eaLnBrk="1" hangingPunct="1">
              <a:lnSpc>
                <a:spcPct val="80000"/>
              </a:lnSpc>
            </a:pPr>
            <a:r>
              <a:rPr lang="en-GB" sz="900" b="1" smtClean="0"/>
              <a:t>The  colour shows a difference between the two sets of principles.  Those in green are content oriented while those in white are process oriented.</a:t>
            </a:r>
          </a:p>
          <a:p>
            <a:pPr eaLnBrk="1" hangingPunct="1">
              <a:lnSpc>
                <a:spcPct val="80000"/>
              </a:lnSpc>
            </a:pPr>
            <a:endParaRPr lang="en-GB" sz="900" b="1" smtClean="0"/>
          </a:p>
          <a:p>
            <a:pPr eaLnBrk="1" hangingPunct="1">
              <a:lnSpc>
                <a:spcPct val="80000"/>
              </a:lnSpc>
            </a:pPr>
            <a:r>
              <a:rPr lang="en-GB" sz="900" b="1" smtClean="0"/>
              <a:t>Tip for presenter. HR Principles will be treated in more detailed through a separate presentation. This is to provide quick understanding of definitions</a:t>
            </a:r>
          </a:p>
          <a:p>
            <a:pPr eaLnBrk="1" hangingPunct="1">
              <a:lnSpc>
                <a:spcPct val="80000"/>
              </a:lnSpc>
            </a:pPr>
            <a:r>
              <a:rPr lang="en-GB" sz="900" b="1" smtClean="0"/>
              <a:t>Universality and inalienability:  </a:t>
            </a:r>
            <a:r>
              <a:rPr lang="en-GB" sz="900" smtClean="0"/>
              <a:t>Human rights are universal and inalienable. Every man, woman or child everywhere in the world are holders of human rights by virtue of being human. The human person in whom they inhere cannot voluntarily give them up. Nor can others take them away from him or her. Article 1 of the UDHR, “All human beings are born free and equal in dignity and rights.” Universality also refers to the obligation of every State to respect and protect the human rights in international instruments. These rights form a core minimum standard to be observed by every State.</a:t>
            </a:r>
          </a:p>
          <a:p>
            <a:pPr eaLnBrk="1" hangingPunct="1">
              <a:lnSpc>
                <a:spcPct val="80000"/>
              </a:lnSpc>
            </a:pPr>
            <a:r>
              <a:rPr lang="en-GB" sz="900" b="1" smtClean="0"/>
              <a:t>Indivisibility: </a:t>
            </a:r>
            <a:r>
              <a:rPr lang="en-GB" sz="900" smtClean="0"/>
              <a:t>Human rights are indivisible. Whether of a civil, cultural, economic, political or social nature, they are </a:t>
            </a:r>
            <a:r>
              <a:rPr lang="en-GB" sz="900" b="1" smtClean="0"/>
              <a:t>all </a:t>
            </a:r>
            <a:r>
              <a:rPr lang="en-GB" sz="900" smtClean="0"/>
              <a:t>inherent to the dignity of every human person.  Consequently, they all have equal status as rights, and cannot be ranked</a:t>
            </a:r>
          </a:p>
          <a:p>
            <a:pPr eaLnBrk="1" hangingPunct="1">
              <a:lnSpc>
                <a:spcPct val="80000"/>
              </a:lnSpc>
            </a:pPr>
            <a:r>
              <a:rPr lang="en-GB" sz="900" b="1" smtClean="0"/>
              <a:t>Inter-dependence and Inter-relatedness: </a:t>
            </a:r>
            <a:r>
              <a:rPr lang="en-GB" sz="900" smtClean="0"/>
              <a:t>The realization of one right often depends, wholly or in part, upon the realization of others. For instance, realization of the right to health may depend, in certain circumstances, on realization of the right to education, the right to information, the right to food and nutrition, the right to safe water and sanitation  etc. A malnourished girl is unable to perform in school and to benefit from an education that will enable her to participate in civil society and in the democratic process. </a:t>
            </a:r>
          </a:p>
          <a:p>
            <a:pPr eaLnBrk="1" hangingPunct="1">
              <a:lnSpc>
                <a:spcPct val="80000"/>
              </a:lnSpc>
            </a:pPr>
            <a:r>
              <a:rPr lang="en-GB" sz="900" b="1" smtClean="0"/>
              <a:t>Equality and Non-discrimination</a:t>
            </a:r>
            <a:r>
              <a:rPr lang="en-GB" sz="900" b="1" i="1" smtClean="0"/>
              <a:t>:  </a:t>
            </a:r>
            <a:r>
              <a:rPr lang="en-GB" sz="900" smtClean="0"/>
              <a:t>All individuals are equal as human beings and by virtue of the inherent dignity of each human person. All human beings are entitled to their human rights without discrimination of any kind, such as race, colour, sex, age, language, religion, political or other opinion, national or social origin, disability, property, birth or other status as established by the human rights treaties and further interpreted by the human rights treaty bodies. For this reason, the advancement of the human rights of both men and women on the basis of equality is an absolute requirement of international human rights law. </a:t>
            </a:r>
          </a:p>
          <a:p>
            <a:pPr eaLnBrk="1" hangingPunct="1">
              <a:lnSpc>
                <a:spcPct val="80000"/>
              </a:lnSpc>
            </a:pPr>
            <a:r>
              <a:rPr lang="en-GB" sz="900" b="1" smtClean="0"/>
              <a:t>Participation and Inclusion: </a:t>
            </a:r>
            <a:r>
              <a:rPr lang="en-GB" sz="900" smtClean="0"/>
              <a:t>Every person and all peoples are entitled to active, free and meaningful participation in, contribution to, and enjoyment of civil, economic, social, cultural and political development in which human rights and fundamental freedoms can be realized.</a:t>
            </a:r>
            <a:r>
              <a:rPr lang="en-US" sz="900" smtClean="0"/>
              <a:t> </a:t>
            </a:r>
          </a:p>
          <a:p>
            <a:pPr eaLnBrk="1" hangingPunct="1">
              <a:lnSpc>
                <a:spcPct val="80000"/>
              </a:lnSpc>
            </a:pPr>
            <a:r>
              <a:rPr lang="en-GB" sz="900" b="1" smtClean="0"/>
              <a:t>Accountability and Rule of Law</a:t>
            </a:r>
            <a:r>
              <a:rPr lang="en-GB" sz="900" b="1" i="1" smtClean="0"/>
              <a:t>:</a:t>
            </a:r>
            <a:r>
              <a:rPr lang="en-GB" sz="900" b="1" smtClean="0"/>
              <a:t> </a:t>
            </a:r>
            <a:r>
              <a:rPr lang="en-GB" sz="900" smtClean="0"/>
              <a:t>States and other duty-bearers are answerable for the observance of human rights. In this regard, they have to comply with the legal norms and standards enshrined in human rights instruments. Where they fail to do so, aggrieved rights-holders are entitled to institute proceedings for appropriate redress</a:t>
            </a:r>
          </a:p>
          <a:p>
            <a:pPr eaLnBrk="1" hangingPunct="1">
              <a:lnSpc>
                <a:spcPct val="80000"/>
              </a:lnSpc>
            </a:pPr>
            <a:endParaRPr lang="en-US" sz="900"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3" name="Slide Image Placeholder 1"/>
          <p:cNvSpPr>
            <a:spLocks noGrp="1" noRot="1" noChangeAspect="1" noTextEdit="1"/>
          </p:cNvSpPr>
          <p:nvPr>
            <p:ph type="sldImg"/>
          </p:nvPr>
        </p:nvSpPr>
        <p:spPr>
          <a:xfrm>
            <a:off x="915988" y="744538"/>
            <a:ext cx="4964112" cy="3722687"/>
          </a:xfrm>
          <a:ln/>
        </p:spPr>
      </p:sp>
      <p:sp>
        <p:nvSpPr>
          <p:cNvPr id="172034"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7203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8C95A01-2093-4197-957B-8494720B6023}" type="slidenum">
              <a:rPr lang="en-GB" sz="1200">
                <a:latin typeface="Times New Roman" pitchFamily="18" charset="0"/>
              </a:rPr>
              <a:pPr algn="r"/>
              <a:t>75</a:t>
            </a:fld>
            <a:endParaRPr lang="en-GB" sz="1200">
              <a:latin typeface="Times New Roman" pitchFamily="18" charset="0"/>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Slide Image Placeholder 1"/>
          <p:cNvSpPr>
            <a:spLocks noGrp="1" noRot="1" noChangeAspect="1" noTextEdit="1"/>
          </p:cNvSpPr>
          <p:nvPr>
            <p:ph type="sldImg"/>
          </p:nvPr>
        </p:nvSpPr>
        <p:spPr>
          <a:ln/>
        </p:spPr>
      </p:sp>
      <p:sp>
        <p:nvSpPr>
          <p:cNvPr id="174082" name="Notes Placeholder 2"/>
          <p:cNvSpPr>
            <a:spLocks noGrp="1"/>
          </p:cNvSpPr>
          <p:nvPr>
            <p:ph type="body" idx="1"/>
          </p:nvPr>
        </p:nvSpPr>
        <p:spPr>
          <a:noFill/>
          <a:ln/>
        </p:spPr>
        <p:txBody>
          <a:bodyPr/>
          <a:lstStyle/>
          <a:p>
            <a:pPr eaLnBrk="1" hangingPunct="1"/>
            <a:r>
              <a:rPr lang="en-CA" smtClean="0"/>
              <a:t>A HRBA brings depth and credibility to our practice of RBM by telling us…</a:t>
            </a:r>
          </a:p>
          <a:p>
            <a:pPr eaLnBrk="1" hangingPunct="1"/>
            <a:r>
              <a:rPr lang="en-US" smtClean="0"/>
              <a:t>the right questions to ask</a:t>
            </a:r>
          </a:p>
          <a:p>
            <a:pPr eaLnBrk="1" hangingPunct="1"/>
            <a:r>
              <a:rPr lang="en-US" smtClean="0"/>
              <a:t>the </a:t>
            </a:r>
            <a:r>
              <a:rPr lang="en-GB" smtClean="0"/>
              <a:t>kinds of changes we should be aiming for</a:t>
            </a:r>
          </a:p>
          <a:p>
            <a:pPr eaLnBrk="1" hangingPunct="1"/>
            <a:r>
              <a:rPr lang="en-GB" smtClean="0"/>
              <a:t>how to measure, monitor, and report on change with stakeholders.</a:t>
            </a:r>
          </a:p>
          <a:p>
            <a:pPr eaLnBrk="1" hangingPunct="1">
              <a:spcBef>
                <a:spcPct val="0"/>
              </a:spcBef>
            </a:pPr>
            <a:endParaRPr lang="en-GB" altLang="ja-JP" smtClean="0">
              <a:cs typeface="ＭＳ Ｐゴシック"/>
            </a:endParaRPr>
          </a:p>
        </p:txBody>
      </p:sp>
      <p:sp>
        <p:nvSpPr>
          <p:cNvPr id="174083" name="Slide Number Placeholder 3"/>
          <p:cNvSpPr>
            <a:spLocks noGrp="1"/>
          </p:cNvSpPr>
          <p:nvPr>
            <p:ph type="sldNum" sz="quarter" idx="5"/>
          </p:nvPr>
        </p:nvSpPr>
        <p:spPr>
          <a:noFill/>
        </p:spPr>
        <p:txBody>
          <a:bodyPr/>
          <a:lstStyle/>
          <a:p>
            <a:fld id="{77ACF21E-F111-4884-89AA-A12ADD0ED7AB}" type="slidenum">
              <a:rPr lang="en-GB" smtClean="0">
                <a:latin typeface="Times New Roman" pitchFamily="18" charset="0"/>
              </a:rPr>
              <a:pPr/>
              <a:t>76</a:t>
            </a:fld>
            <a:endParaRPr lang="en-GB"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19BC557-C5C1-45D5-ADC5-5311F570C31B}" type="slidenum">
              <a:rPr lang="en-GB" sz="1200">
                <a:latin typeface="Times New Roman" pitchFamily="18" charset="0"/>
              </a:rPr>
              <a:pPr algn="r"/>
              <a:t>8</a:t>
            </a:fld>
            <a:endParaRPr lang="en-GB" sz="1200">
              <a:latin typeface="Times New Roman" pitchFamily="18" charset="0"/>
            </a:endParaRPr>
          </a:p>
        </p:txBody>
      </p:sp>
      <p:sp>
        <p:nvSpPr>
          <p:cNvPr id="29698" name="Rectangle 2"/>
          <p:cNvSpPr>
            <a:spLocks noGrp="1" noRot="1" noChangeAspect="1" noChangeArrowheads="1" noTextEdit="1"/>
          </p:cNvSpPr>
          <p:nvPr>
            <p:ph type="sldImg"/>
          </p:nvPr>
        </p:nvSpPr>
        <p:spPr>
          <a:xfrm>
            <a:off x="1730375" y="744538"/>
            <a:ext cx="3473450" cy="2605087"/>
          </a:xfrm>
          <a:ln/>
        </p:spPr>
      </p:sp>
      <p:sp>
        <p:nvSpPr>
          <p:cNvPr id="29699" name="Rectangle 3"/>
          <p:cNvSpPr>
            <a:spLocks noGrp="1" noChangeArrowheads="1"/>
          </p:cNvSpPr>
          <p:nvPr>
            <p:ph type="body" idx="1"/>
          </p:nvPr>
        </p:nvSpPr>
        <p:spPr>
          <a:xfrm>
            <a:off x="461963" y="3570288"/>
            <a:ext cx="5873750" cy="6083300"/>
          </a:xfrm>
          <a:noFill/>
          <a:ln/>
        </p:spPr>
        <p:txBody>
          <a:bodyPr/>
          <a:lstStyle/>
          <a:p>
            <a:pPr eaLnBrk="1" hangingPunct="1"/>
            <a:r>
              <a:rPr lang="en-CA" sz="800" b="1" i="1" smtClean="0"/>
              <a:t>RBM Handbook, p15-17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Chain of SMART Results: Impact</a:t>
            </a:r>
            <a:r>
              <a:rPr lang="en-CA" sz="800" b="1" smtClean="0">
                <a:sym typeface="Wingdings" pitchFamily="2" charset="2"/>
              </a:rPr>
              <a:t> Outcome Output</a:t>
            </a:r>
            <a:endParaRPr lang="en-CA" sz="800" b="1" smtClean="0"/>
          </a:p>
          <a:p>
            <a:pPr eaLnBrk="1" hangingPunct="1"/>
            <a:r>
              <a:rPr lang="en-CA" sz="800" smtClean="0"/>
              <a:t>A results chain will always be embedded in a given context that reflects the overall situation, needs, issues, priorities and aspirations of key stakeholders. A range of factors – economic, political, social, environmental or cultural – will affect the achievement of results. Results chains vary from country to country. An output in one context may become an outcome in another. The general rule is that one size does not fit all. There is need to curb the tendency to be ambitious with results statements. Results should be commensurate with the environment, existing and potential capacities, and resources. </a:t>
            </a:r>
          </a:p>
          <a:p>
            <a:pPr eaLnBrk="1" hangingPunct="1"/>
            <a:r>
              <a:rPr lang="en-CA" sz="800" b="1" smtClean="0"/>
              <a:t>Key</a:t>
            </a:r>
            <a:r>
              <a:rPr lang="en-CA" sz="800" b="1" smtClean="0">
                <a:sym typeface="Wingdings" pitchFamily="2" charset="2"/>
              </a:rPr>
              <a:t></a:t>
            </a:r>
            <a:r>
              <a:rPr lang="en-CA" sz="800" b="1" smtClean="0"/>
              <a:t>It is better to under-promise and over-perform, than the reverse</a:t>
            </a:r>
          </a:p>
          <a:p>
            <a:pPr eaLnBrk="1" hangingPunct="1"/>
            <a:endParaRPr lang="en-CA" sz="800" b="1" smtClean="0"/>
          </a:p>
          <a:p>
            <a:pPr eaLnBrk="1" hangingPunct="1"/>
            <a:r>
              <a:rPr lang="en-CA" sz="800" b="1" smtClean="0"/>
              <a:t>Causality in the chain of results:</a:t>
            </a:r>
          </a:p>
          <a:p>
            <a:pPr eaLnBrk="1" hangingPunct="1"/>
            <a:r>
              <a:rPr lang="en-CA" sz="800" smtClean="0"/>
              <a:t>Results are changes achieved through the cause-and-effect “if-then” logical causality relationship between inputs and activities up to results: outputs, outcome and impact level. While inputs, activities and outputs are elements of the project or programme, outcomes and impacts are elements at a higher, national level.</a:t>
            </a:r>
            <a:endParaRPr lang="en-CA" sz="800" b="1" smtClean="0"/>
          </a:p>
          <a:p>
            <a:pPr eaLnBrk="1" hangingPunct="1"/>
            <a:endParaRPr lang="en-CA" sz="800" b="1" smtClean="0"/>
          </a:p>
          <a:p>
            <a:pPr eaLnBrk="1" hangingPunct="1"/>
            <a:r>
              <a:rPr lang="en-CA" sz="800" b="1" smtClean="0"/>
              <a:t>Change language</a:t>
            </a:r>
            <a:r>
              <a:rPr lang="en-CA" sz="800" smtClean="0"/>
              <a:t>: Results are about change. It is important to use ―change language rather than the customary ‗action language‘. </a:t>
            </a:r>
            <a:r>
              <a:rPr lang="en-CA" sz="800" i="1" smtClean="0"/>
              <a:t>Change language </a:t>
            </a:r>
            <a:r>
              <a:rPr lang="en-CA" sz="800" smtClean="0"/>
              <a:t>has three characteristics and: (a) describes changes in the conditions/quality of life of people; (b) sets precise criteria for success; and (c) focuses on results, leaving aside options on how to achieve them – hence the need to avoid expressions such as ―through this and that‖ or ―by doing this and that‖. </a:t>
            </a:r>
          </a:p>
          <a:p>
            <a:pPr eaLnBrk="1" hangingPunct="1"/>
            <a:r>
              <a:rPr lang="en-CA" sz="800" i="1" smtClean="0"/>
              <a:t>Action language</a:t>
            </a:r>
            <a:r>
              <a:rPr lang="en-CA" sz="800" smtClean="0"/>
              <a:t>, on the other hand: (a) expresses would-be results from the providers‘ perspective – and usually starts with ―to do this or that‖; (b) can be interpreted in may ways because it is not specific or measurable (e.g., to reduce HIV transmission); and (c) focuses only on the completion of activities (e.g., to establish 25 new youth-friendly centers).</a:t>
            </a:r>
          </a:p>
          <a:p>
            <a:pPr eaLnBrk="1" hangingPunct="1"/>
            <a:r>
              <a:rPr lang="en-CA" sz="800" smtClean="0"/>
              <a:t>UNDAF results should be formulated in change language; a step-by-step formulation model is included in annex 2. The following are some examples of results in change language: </a:t>
            </a:r>
          </a:p>
          <a:p>
            <a:pPr eaLnBrk="1" hangingPunct="1"/>
            <a:r>
              <a:rPr lang="en-CA" sz="800" smtClean="0"/>
              <a:t>- At least 80% of people in endemic areas sleep under insecticide treated bed nets; </a:t>
            </a:r>
          </a:p>
          <a:p>
            <a:pPr eaLnBrk="1" hangingPunct="1"/>
            <a:r>
              <a:rPr lang="en-CA" sz="800" smtClean="0"/>
              <a:t>- Child mortality from AIDS and related causes decreased from 80% to 40% by 2011; </a:t>
            </a:r>
          </a:p>
          <a:p>
            <a:pPr eaLnBrk="1" hangingPunct="1"/>
            <a:r>
              <a:rPr lang="en-CA" sz="800" smtClean="0"/>
              <a:t>- 90% of identified orphans and vulnerable children in model districts access social safety net packages by 2008; </a:t>
            </a:r>
          </a:p>
          <a:p>
            <a:pPr eaLnBrk="1" hangingPunct="1"/>
            <a:r>
              <a:rPr lang="en-CA" sz="800" smtClean="0"/>
              <a:t>- Female gross enrolment rate in primary school increased from 55% to 95% in 1,200 primary schools by 2012. </a:t>
            </a:r>
          </a:p>
          <a:p>
            <a:pPr eaLnBrk="1" hangingPunct="1"/>
            <a:r>
              <a:rPr lang="en-CA" sz="800" smtClean="0"/>
              <a:t> </a:t>
            </a:r>
            <a:endParaRPr lang="en-AU"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xfrm>
            <a:off x="915988" y="744538"/>
            <a:ext cx="4964112" cy="3722687"/>
          </a:xfrm>
          <a:ln/>
        </p:spPr>
      </p:sp>
      <p:sp>
        <p:nvSpPr>
          <p:cNvPr id="31746" name="Notes Placeholder 2"/>
          <p:cNvSpPr>
            <a:spLocks noGrp="1"/>
          </p:cNvSpPr>
          <p:nvPr>
            <p:ph type="body" idx="1"/>
          </p:nvPr>
        </p:nvSpPr>
        <p:spPr>
          <a:xfrm>
            <a:off x="906463" y="4714875"/>
            <a:ext cx="4984750" cy="4791075"/>
          </a:xfrm>
          <a:noFill/>
          <a:ln/>
        </p:spPr>
        <p:txBody>
          <a:bodyPr/>
          <a:lstStyle/>
          <a:p>
            <a:pPr eaLnBrk="1" hangingPunct="1"/>
            <a:r>
              <a:rPr lang="en-CA" sz="800" b="1" i="1" smtClean="0"/>
              <a:t>RBM Handbook, p.19-20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i="1" smtClean="0"/>
              <a:t>Human rights based approach</a:t>
            </a:r>
            <a:r>
              <a:rPr lang="en-CA" sz="800" b="1" smtClean="0"/>
              <a:t>. </a:t>
            </a:r>
            <a:r>
              <a:rPr lang="en-CA" sz="800" smtClean="0"/>
              <a:t>The human rights-based approach brings to RBM the use of a conceptual framework to understand the causes of fulfillment or not of human rights and in doing so brings to light the underlying issues that impede development progress. It is based on international human rights standards and principles and develops the capacities of rights-holders to claim their rights and duty-bearers to fulfill their obligations. Apart from its normative value as a set of universally agreed values, standards and principles, HRBA leads to better and more sustainable results. It does so by analyzing and addressing the inequalities, discriminatory practices and unjust power relations that are often at the heart of development problems and which pose a serious threat to development progress if left unaddressed. The box below highlights HRBA within the RBM context. </a:t>
            </a:r>
          </a:p>
          <a:p>
            <a:pPr eaLnBrk="1" hangingPunct="1"/>
            <a:endParaRPr lang="en-CA" sz="800" smtClean="0"/>
          </a:p>
          <a:p>
            <a:pPr eaLnBrk="1" hangingPunct="1"/>
            <a:r>
              <a:rPr lang="en-CA" sz="800" b="1" smtClean="0"/>
              <a:t>What does a human-rights-based approach (HRBA) add to RBM? </a:t>
            </a:r>
            <a:endParaRPr lang="en-CA" sz="800" smtClean="0"/>
          </a:p>
          <a:p>
            <a:pPr eaLnBrk="1" hangingPunct="1"/>
            <a:r>
              <a:rPr lang="en-CA" sz="800" smtClean="0"/>
              <a:t>While RBM is a management tool to help reach a desired result, HRBA is a framework that helps define the results and the process by which they are achieved. </a:t>
            </a:r>
          </a:p>
          <a:p>
            <a:pPr eaLnBrk="1" hangingPunct="1"/>
            <a:r>
              <a:rPr lang="en-CA" sz="800" smtClean="0"/>
              <a:t>HRBA specifies who should be the subject of programming results: rights-holders and duty-bearers: </a:t>
            </a:r>
          </a:p>
          <a:p>
            <a:pPr eaLnBrk="1" hangingPunct="1"/>
            <a:r>
              <a:rPr lang="en-CA" sz="800" b="1" i="1" smtClean="0"/>
              <a:t>-Outcomes </a:t>
            </a:r>
            <a:r>
              <a:rPr lang="en-CA" sz="800" smtClean="0"/>
              <a:t>should reflect the improvement in the performance or the strengthened responsibility of the right-holder and duty-bearer resulting from institutional or behavioural change. </a:t>
            </a:r>
          </a:p>
          <a:p>
            <a:pPr eaLnBrk="1" hangingPunct="1"/>
            <a:r>
              <a:rPr lang="en-CA" sz="800" b="1" i="1" smtClean="0"/>
              <a:t>-Outputs </a:t>
            </a:r>
            <a:r>
              <a:rPr lang="en-CA" sz="800" smtClean="0"/>
              <a:t>should close the capacity gaps. </a:t>
            </a:r>
          </a:p>
          <a:p>
            <a:pPr eaLnBrk="1" hangingPunct="1"/>
            <a:endParaRPr lang="en-CA" sz="800" smtClean="0"/>
          </a:p>
          <a:p>
            <a:pPr eaLnBrk="1" hangingPunct="1"/>
            <a:r>
              <a:rPr lang="en-CA" sz="800" smtClean="0"/>
              <a:t>Mnitoring how programmes have been guided by human rights principles *non-discrimination, participation, accountability) in the process of reaching results.  Specifying what should be the programming results: the realization of human rights as laid down in international instruments.</a:t>
            </a:r>
          </a:p>
        </p:txBody>
      </p:sp>
      <p:sp>
        <p:nvSpPr>
          <p:cNvPr id="3174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5D73DF9F-2AAE-405D-9F32-E11B15D7FD5D}" type="slidenum">
              <a:rPr lang="en-GB" sz="1200">
                <a:latin typeface="Times New Roman" pitchFamily="18" charset="0"/>
              </a:rPr>
              <a:pPr algn="r"/>
              <a:t>9</a:t>
            </a:fld>
            <a:endParaRPr lang="en-GB"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2E926D67-6E10-4D26-B998-C7AF497887FF}" type="datetimeFigureOut">
              <a:rPr lang="en-GB"/>
              <a:pPr>
                <a:defRPr/>
              </a:pPr>
              <a:t>04/05/2011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0FDD8B3-14E3-4178-B8AD-4D6A65C8F0FB}"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E609435-6CCD-4936-865F-F2B77C1D0145}" type="datetimeFigureOut">
              <a:rPr lang="en-GB"/>
              <a:pPr>
                <a:defRPr/>
              </a:pPr>
              <a:t>04/05/2011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473C75D-D95F-4814-9455-BE29D07CAD3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49706A8-30F0-42A6-99FD-A711950D8B64}" type="datetimeFigureOut">
              <a:rPr lang="en-GB"/>
              <a:pPr>
                <a:defRPr/>
              </a:pPr>
              <a:t>04/05/2011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D961A95-44C9-44E9-B394-B4FB44946EE7}"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886827A-3C3F-4B32-BED2-A8F214455672}" type="datetimeFigureOut">
              <a:rPr lang="en-GB"/>
              <a:pPr>
                <a:defRPr/>
              </a:pPr>
              <a:t>04/05/2011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5334D3-CC07-4EF1-BC0B-39879345DF6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28904B4-1B22-415C-AAE8-8BC595BB3A62}" type="datetimeFigureOut">
              <a:rPr lang="en-GB"/>
              <a:pPr>
                <a:defRPr/>
              </a:pPr>
              <a:t>04/05/2011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6C31EA1-D171-4D3C-BC81-294DAA2DAC9D}"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7ED3EB5-EA4C-4BCB-AD89-2C902953B057}" type="datetimeFigureOut">
              <a:rPr lang="en-GB"/>
              <a:pPr>
                <a:defRPr/>
              </a:pPr>
              <a:t>04/05/2011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F08D70B-FAA3-4DF8-8EC4-88A8D15BE2EB}"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689C1F6A-422D-45B7-8FCB-D29801AB5DF2}" type="datetimeFigureOut">
              <a:rPr lang="en-GB"/>
              <a:pPr>
                <a:defRPr/>
              </a:pPr>
              <a:t>04/05/2011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47E10409-07B0-4FE0-AC12-E94C84C668B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EC544AD3-0301-4D42-85D8-0D49FE9EA0C3}" type="datetimeFigureOut">
              <a:rPr lang="en-GB"/>
              <a:pPr>
                <a:defRPr/>
              </a:pPr>
              <a:t>04/05/2011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8F8F6A70-BA5C-47D6-93F9-88F24DFDA498}"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DC7D715F-A705-4870-970A-35610D0E494C}" type="datetimeFigureOut">
              <a:rPr lang="en-GB"/>
              <a:pPr>
                <a:defRPr/>
              </a:pPr>
              <a:t>04/05/2011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935FABA6-E3A8-46AE-882F-1FE4A7596089}"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7FF6F74-A7FB-4BBA-A27E-ABF61B0391EF}" type="datetimeFigureOut">
              <a:rPr lang="en-GB"/>
              <a:pPr>
                <a:defRPr/>
              </a:pPr>
              <a:t>04/05/2011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4CF3ACF-6A4B-4F44-9274-E8AE9C705CD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BDF6F99-2015-4195-9133-3CBDFCF30024}" type="datetimeFigureOut">
              <a:rPr lang="en-GB"/>
              <a:pPr>
                <a:defRPr/>
              </a:pPr>
              <a:t>04/05/2011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165E4AA6-E4D6-42E4-84A0-2859E719C80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20159C8A-5444-4340-8D11-9994705DC735}" type="datetimeFigureOut">
              <a:rPr lang="en-GB"/>
              <a:pPr>
                <a:defRPr/>
              </a:pPr>
              <a:t>04/05/2011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C8DAA210-CAB8-4BBE-9565-D582F2FA4F3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7.emf"/><Relationship Id="rId4" Type="http://schemas.openxmlformats.org/officeDocument/2006/relationships/oleObject" Target="../embeddings/oleObject2.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8.emf"/><Relationship Id="rId4" Type="http://schemas.openxmlformats.org/officeDocument/2006/relationships/oleObject" Target="../embeddings/oleObject3.bin"/></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idx="4294967295"/>
          </p:nvPr>
        </p:nvSpPr>
        <p:spPr>
          <a:xfrm>
            <a:off x="685800" y="1295400"/>
            <a:ext cx="7772400" cy="3070225"/>
          </a:xfrm>
        </p:spPr>
        <p:txBody>
          <a:bodyPr/>
          <a:lstStyle/>
          <a:p>
            <a:pPr eaLnBrk="1" hangingPunct="1">
              <a:defRPr/>
            </a:pPr>
            <a:r>
              <a:rPr lang="en-US" smtClean="0"/>
              <a:t>The UNDAF</a:t>
            </a:r>
            <a:r>
              <a:rPr lang="en-CA" smtClean="0"/>
              <a:t>: </a:t>
            </a:r>
            <a:br>
              <a:rPr lang="en-CA" smtClean="0"/>
            </a:br>
            <a:r>
              <a:rPr lang="en-CA" smtClean="0"/>
              <a:t>Linking Analysis with Results</a:t>
            </a:r>
            <a:r>
              <a:rPr lang="en-CA" smtClean="0">
                <a:effectLst>
                  <a:outerShdw blurRad="38100" dist="38100" dir="2700000" algn="tl">
                    <a:srgbClr val="C0C0C0"/>
                  </a:outerShdw>
                </a:effectLst>
              </a:rPr>
              <a:t> </a:t>
            </a:r>
            <a:br>
              <a:rPr lang="en-CA" smtClean="0">
                <a:effectLst>
                  <a:outerShdw blurRad="38100" dist="38100" dir="2700000" algn="tl">
                    <a:srgbClr val="C0C0C0"/>
                  </a:outerShdw>
                </a:effectLst>
              </a:rPr>
            </a:br>
            <a:r>
              <a:rPr lang="en-CA" smtClean="0">
                <a:effectLst>
                  <a:outerShdw blurRad="38100" dist="38100" dir="2700000" algn="tl">
                    <a:srgbClr val="C0C0C0"/>
                  </a:outerShdw>
                </a:effectLst>
              </a:rPr>
              <a:t/>
            </a:r>
            <a:br>
              <a:rPr lang="en-CA" smtClean="0">
                <a:effectLst>
                  <a:outerShdw blurRad="38100" dist="38100" dir="2700000" algn="tl">
                    <a:srgbClr val="C0C0C0"/>
                  </a:outerShdw>
                </a:effectLst>
              </a:rPr>
            </a:br>
            <a:r>
              <a:rPr lang="en-CA" sz="3600" b="1" smtClean="0"/>
              <a:t>Session 6</a:t>
            </a:r>
            <a:endParaRPr lang="en-CA" sz="3600" b="1" i="1"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69" name="Rectangle 2"/>
          <p:cNvSpPr>
            <a:spLocks noGrp="1" noChangeArrowheads="1"/>
          </p:cNvSpPr>
          <p:nvPr>
            <p:ph type="title" idx="4294967295"/>
          </p:nvPr>
        </p:nvSpPr>
        <p:spPr/>
        <p:txBody>
          <a:bodyPr/>
          <a:lstStyle/>
          <a:p>
            <a:pPr eaLnBrk="1" hangingPunct="1"/>
            <a:r>
              <a:rPr lang="en-GB" b="1" smtClean="0"/>
              <a:t>HRBA-RBM and the UNDAF</a:t>
            </a:r>
            <a:endParaRPr lang="en-US" b="1" smtClean="0"/>
          </a:p>
        </p:txBody>
      </p:sp>
      <p:sp>
        <p:nvSpPr>
          <p:cNvPr id="32770" name="Rectangle 3"/>
          <p:cNvSpPr>
            <a:spLocks noGrp="1" noChangeArrowheads="1"/>
          </p:cNvSpPr>
          <p:nvPr>
            <p:ph type="body" idx="4294967295"/>
          </p:nvPr>
        </p:nvSpPr>
        <p:spPr>
          <a:xfrm>
            <a:off x="685800" y="2122488"/>
            <a:ext cx="7772400" cy="4114800"/>
          </a:xfrm>
        </p:spPr>
        <p:txBody>
          <a:bodyPr/>
          <a:lstStyle/>
          <a:p>
            <a:pPr algn="ctr" eaLnBrk="1" hangingPunct="1">
              <a:buFont typeface="Wingdings" pitchFamily="2" charset="2"/>
              <a:buNone/>
            </a:pPr>
            <a:r>
              <a:rPr lang="en-GB" smtClean="0"/>
              <a:t>What’s needed for action? </a:t>
            </a:r>
          </a:p>
          <a:p>
            <a:pPr algn="ctr" eaLnBrk="1" hangingPunct="1">
              <a:buFont typeface="Wingdings" pitchFamily="2" charset="2"/>
              <a:buNone/>
            </a:pPr>
            <a:r>
              <a:rPr lang="en-GB" smtClean="0"/>
              <a:t>= </a:t>
            </a:r>
          </a:p>
          <a:p>
            <a:pPr algn="ctr" eaLnBrk="1" hangingPunct="1">
              <a:buFont typeface="Wingdings" pitchFamily="2" charset="2"/>
              <a:buNone/>
            </a:pPr>
            <a:r>
              <a:rPr lang="en-GB" smtClean="0"/>
              <a:t>critical changes in performance and capacity</a:t>
            </a:r>
          </a:p>
          <a:p>
            <a:pPr eaLnBrk="1" hangingPunct="1">
              <a:buFont typeface="Wingdings" pitchFamily="2" charset="2"/>
              <a:buNone/>
            </a:pPr>
            <a:endParaRPr lang="en-GB" smtClean="0"/>
          </a:p>
          <a:p>
            <a:pPr algn="ctr" eaLnBrk="1" hangingPunct="1">
              <a:buFont typeface="Arial" charset="0"/>
              <a:buNone/>
            </a:pPr>
            <a:r>
              <a:rPr lang="en-GB" smtClean="0"/>
              <a:t>UNCT </a:t>
            </a:r>
            <a:r>
              <a:rPr lang="en-GB" u="sng" smtClean="0">
                <a:solidFill>
                  <a:srgbClr val="FF0000"/>
                </a:solidFill>
              </a:rPr>
              <a:t>results</a:t>
            </a:r>
            <a:r>
              <a:rPr lang="en-GB" smtClean="0"/>
              <a:t> in the UNDAF or One UN Country Plan focus on supporting these changes</a:t>
            </a:r>
          </a:p>
          <a:p>
            <a:pPr eaLnBrk="1" hangingPunct="1">
              <a:buFont typeface="Arial" charset="0"/>
              <a:buNone/>
            </a:pPr>
            <a:endParaRPr lang="en-GB"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a:xfrm>
            <a:off x="1547813" y="333375"/>
            <a:ext cx="6910387" cy="620713"/>
          </a:xfrm>
        </p:spPr>
        <p:txBody>
          <a:bodyPr/>
          <a:lstStyle/>
          <a:p>
            <a:pPr eaLnBrk="1" hangingPunct="1"/>
            <a:r>
              <a:rPr lang="en-GB" b="1" smtClean="0"/>
              <a:t>Elements of RBM (3)</a:t>
            </a:r>
          </a:p>
        </p:txBody>
      </p:sp>
      <p:sp>
        <p:nvSpPr>
          <p:cNvPr id="34818" name="Rectangle 3"/>
          <p:cNvSpPr>
            <a:spLocks noGrp="1" noChangeArrowheads="1"/>
          </p:cNvSpPr>
          <p:nvPr>
            <p:ph type="body" idx="4294967295"/>
          </p:nvPr>
        </p:nvSpPr>
        <p:spPr>
          <a:xfrm>
            <a:off x="684213" y="1341438"/>
            <a:ext cx="8064500" cy="5232400"/>
          </a:xfrm>
        </p:spPr>
        <p:txBody>
          <a:bodyPr/>
          <a:lstStyle/>
          <a:p>
            <a:pPr eaLnBrk="1" hangingPunct="1">
              <a:spcBef>
                <a:spcPct val="0"/>
              </a:spcBef>
              <a:spcAft>
                <a:spcPts val="600"/>
              </a:spcAft>
              <a:buClr>
                <a:srgbClr val="0000FF"/>
              </a:buClr>
            </a:pPr>
            <a:r>
              <a:rPr lang="en-GB" sz="2600" smtClean="0"/>
              <a:t>Indicators to measure performance</a:t>
            </a:r>
          </a:p>
          <a:p>
            <a:pPr eaLnBrk="1" hangingPunct="1">
              <a:spcBef>
                <a:spcPct val="0"/>
              </a:spcBef>
              <a:spcAft>
                <a:spcPts val="600"/>
              </a:spcAft>
              <a:buClr>
                <a:srgbClr val="0000FF"/>
              </a:buClr>
            </a:pPr>
            <a:r>
              <a:rPr lang="en-GB" sz="2600" smtClean="0"/>
              <a:t>Costing of results (RBB) rather than isolated activity budgeting</a:t>
            </a:r>
            <a:endParaRPr lang="en-GB" sz="2600" i="1" smtClean="0"/>
          </a:p>
          <a:p>
            <a:pPr eaLnBrk="1" hangingPunct="1">
              <a:spcBef>
                <a:spcPct val="0"/>
              </a:spcBef>
              <a:spcAft>
                <a:spcPts val="600"/>
              </a:spcAft>
            </a:pPr>
            <a:r>
              <a:rPr lang="en-US" sz="2600" smtClean="0"/>
              <a:t>Monitoring and reporting on progress against planned results</a:t>
            </a:r>
          </a:p>
          <a:p>
            <a:pPr eaLnBrk="1" hangingPunct="1">
              <a:buFont typeface="Arial" charset="0"/>
              <a:buNone/>
            </a:pPr>
            <a:endParaRPr lang="en-US" sz="2600" b="1" i="1" smtClean="0">
              <a:sym typeface="Wingdings" pitchFamily="2" charset="2"/>
            </a:endParaRPr>
          </a:p>
          <a:p>
            <a:pPr eaLnBrk="1" hangingPunct="1">
              <a:buFont typeface="Arial" charset="0"/>
              <a:buNone/>
            </a:pPr>
            <a:r>
              <a:rPr lang="en-US" sz="2600" b="1" i="1" smtClean="0">
                <a:sym typeface="Wingdings" pitchFamily="2" charset="2"/>
              </a:rPr>
              <a:t> </a:t>
            </a:r>
            <a:r>
              <a:rPr lang="en-US" sz="2600" b="1" i="1" smtClean="0"/>
              <a:t>Linkage</a:t>
            </a:r>
          </a:p>
          <a:p>
            <a:pPr eaLnBrk="1" hangingPunct="1">
              <a:buFont typeface="Arial" charset="0"/>
              <a:buNone/>
            </a:pPr>
            <a:r>
              <a:rPr lang="en-US" sz="2600" smtClean="0"/>
              <a:t>RBM </a:t>
            </a:r>
            <a:r>
              <a:rPr lang="en-US" sz="2600" u="sng" smtClean="0"/>
              <a:t>does not </a:t>
            </a:r>
            <a:r>
              <a:rPr lang="en-US" sz="2600" smtClean="0"/>
              <a:t>tell us </a:t>
            </a:r>
            <a:r>
              <a:rPr lang="en-GB" sz="2600" b="1" smtClean="0"/>
              <a:t>how </a:t>
            </a:r>
            <a:r>
              <a:rPr lang="en-GB" sz="2600" smtClean="0"/>
              <a:t>to monitor and report on change</a:t>
            </a:r>
          </a:p>
          <a:p>
            <a:pPr eaLnBrk="1" hangingPunct="1"/>
            <a:endParaRPr lang="en-US" sz="2600" smtClean="0"/>
          </a:p>
          <a:p>
            <a:pPr eaLnBrk="1" hangingPunct="1">
              <a:buFont typeface="Arial" charset="0"/>
              <a:buNone/>
            </a:pPr>
            <a:r>
              <a:rPr lang="en-US" sz="2600" smtClean="0"/>
              <a:t>A HRBA does…</a:t>
            </a:r>
            <a:endParaRPr lang="en-GB" sz="2600" smtClean="0"/>
          </a:p>
          <a:p>
            <a:pPr eaLnBrk="1" hangingPunct="1">
              <a:spcBef>
                <a:spcPct val="0"/>
              </a:spcBef>
              <a:spcAft>
                <a:spcPts val="600"/>
              </a:spcAft>
            </a:pPr>
            <a:endParaRPr lang="en-GB" sz="2600" smtClean="0">
              <a:solidFill>
                <a:srgbClr val="0000FF"/>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p:txBody>
          <a:bodyPr/>
          <a:lstStyle/>
          <a:p>
            <a:pPr eaLnBrk="1" hangingPunct="1"/>
            <a:r>
              <a:rPr lang="en-CA" sz="4000" b="1" smtClean="0"/>
              <a:t>HRBA and performance </a:t>
            </a:r>
            <a:br>
              <a:rPr lang="en-CA" sz="4000" b="1" smtClean="0"/>
            </a:br>
            <a:r>
              <a:rPr lang="en-CA" sz="4000" b="1" smtClean="0"/>
              <a:t>monitoring &amp; measurement</a:t>
            </a:r>
          </a:p>
        </p:txBody>
      </p:sp>
      <p:sp>
        <p:nvSpPr>
          <p:cNvPr id="36866" name="Content Placeholder 2"/>
          <p:cNvSpPr>
            <a:spLocks noGrp="1"/>
          </p:cNvSpPr>
          <p:nvPr>
            <p:ph idx="4294967295"/>
          </p:nvPr>
        </p:nvSpPr>
        <p:spPr>
          <a:xfrm>
            <a:off x="685800" y="2122488"/>
            <a:ext cx="7772400" cy="4114800"/>
          </a:xfrm>
        </p:spPr>
        <p:txBody>
          <a:bodyPr/>
          <a:lstStyle/>
          <a:p>
            <a:pPr marL="0" indent="0" eaLnBrk="1" hangingPunct="1">
              <a:buFont typeface="Arial" charset="0"/>
              <a:buNone/>
            </a:pPr>
            <a:r>
              <a:rPr lang="en-GB" smtClean="0">
                <a:ea typeface="ＭＳ Ｐゴシック"/>
                <a:cs typeface="ＭＳ Ｐゴシック"/>
              </a:rPr>
              <a:t>Human rights principles and standards guide…</a:t>
            </a:r>
          </a:p>
          <a:p>
            <a:pPr marL="0" indent="0" eaLnBrk="1" hangingPunct="1"/>
            <a:r>
              <a:rPr lang="en-GB" smtClean="0">
                <a:ea typeface="ＭＳ Ｐゴシック"/>
                <a:cs typeface="ＭＳ Ｐゴシック"/>
              </a:rPr>
              <a:t>Selection of indicators </a:t>
            </a:r>
          </a:p>
          <a:p>
            <a:pPr marL="0" indent="0" eaLnBrk="1" hangingPunct="1"/>
            <a:r>
              <a:rPr lang="en-US" smtClean="0">
                <a:ea typeface="ＭＳ Ｐゴシック"/>
                <a:cs typeface="ＭＳ Ｐゴシック"/>
              </a:rPr>
              <a:t>Mechanisms for monitoring and reporting on development processes with stakeholders</a:t>
            </a:r>
          </a:p>
          <a:p>
            <a:pPr marL="0" indent="0" eaLnBrk="1" hangingPunct="1"/>
            <a:endParaRPr lang="en-GB" smtClean="0">
              <a:ea typeface="ＭＳ Ｐゴシック"/>
              <a:cs typeface="ＭＳ Ｐゴシック"/>
            </a:endParaRPr>
          </a:p>
          <a:p>
            <a:pPr marL="0" indent="0" eaLnBrk="1" hangingPunct="1"/>
            <a:endParaRPr lang="en-CA"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CA" b="1" smtClean="0"/>
              <a:t>In sum…</a:t>
            </a:r>
          </a:p>
        </p:txBody>
      </p:sp>
      <p:sp>
        <p:nvSpPr>
          <p:cNvPr id="38914" name="Content Placeholder 2"/>
          <p:cNvSpPr>
            <a:spLocks noGrp="1"/>
          </p:cNvSpPr>
          <p:nvPr>
            <p:ph idx="4294967295"/>
          </p:nvPr>
        </p:nvSpPr>
        <p:spPr>
          <a:xfrm>
            <a:off x="539750" y="1773238"/>
            <a:ext cx="8205788" cy="4114800"/>
          </a:xfrm>
        </p:spPr>
        <p:txBody>
          <a:bodyPr/>
          <a:lstStyle/>
          <a:p>
            <a:pPr marL="0" indent="0" eaLnBrk="1" hangingPunct="1">
              <a:buFont typeface="Arial" charset="0"/>
              <a:buNone/>
            </a:pPr>
            <a:r>
              <a:rPr lang="en-CA" smtClean="0"/>
              <a:t>A HRBA brings depth and credibility to our practice of RBM by telling us…</a:t>
            </a:r>
          </a:p>
          <a:p>
            <a:pPr marL="0" indent="0" eaLnBrk="1" hangingPunct="1"/>
            <a:r>
              <a:rPr lang="en-US" smtClean="0"/>
              <a:t>the </a:t>
            </a:r>
            <a:r>
              <a:rPr lang="en-US" b="1" smtClean="0"/>
              <a:t>right questions </a:t>
            </a:r>
            <a:r>
              <a:rPr lang="en-US" smtClean="0"/>
              <a:t>to ask</a:t>
            </a:r>
          </a:p>
          <a:p>
            <a:pPr marL="0" indent="0" eaLnBrk="1" hangingPunct="1"/>
            <a:r>
              <a:rPr lang="en-US" smtClean="0"/>
              <a:t>the </a:t>
            </a:r>
            <a:r>
              <a:rPr lang="en-GB" b="1" smtClean="0"/>
              <a:t>kinds of changes </a:t>
            </a:r>
            <a:r>
              <a:rPr lang="en-GB" smtClean="0"/>
              <a:t>we should be aiming for</a:t>
            </a:r>
          </a:p>
          <a:p>
            <a:pPr marL="0" indent="0" eaLnBrk="1" hangingPunct="1"/>
            <a:r>
              <a:rPr lang="en-GB" b="1" smtClean="0"/>
              <a:t>how </a:t>
            </a:r>
            <a:r>
              <a:rPr lang="en-GB" smtClean="0"/>
              <a:t>to measure, monitor, and report on change with stakeholders.</a:t>
            </a:r>
          </a:p>
          <a:p>
            <a:pPr marL="0" indent="0" eaLnBrk="1" hangingPunct="1"/>
            <a:endParaRPr lang="en-GB" smtClean="0"/>
          </a:p>
          <a:p>
            <a:pPr marL="0" indent="0" eaLnBrk="1" hangingPunct="1"/>
            <a:endParaRPr lang="en-CA"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a:xfrm>
            <a:off x="755650" y="188913"/>
            <a:ext cx="7772400" cy="635000"/>
          </a:xfrm>
        </p:spPr>
        <p:txBody>
          <a:bodyPr/>
          <a:lstStyle/>
          <a:p>
            <a:pPr eaLnBrk="1" hangingPunct="1"/>
            <a:r>
              <a:rPr lang="en-GB" b="1" smtClean="0"/>
              <a:t>Advantages</a:t>
            </a:r>
          </a:p>
        </p:txBody>
      </p:sp>
      <p:sp>
        <p:nvSpPr>
          <p:cNvPr id="40962" name="Rectangle 3"/>
          <p:cNvSpPr>
            <a:spLocks noGrp="1" noChangeArrowheads="1"/>
          </p:cNvSpPr>
          <p:nvPr>
            <p:ph type="body" idx="4294967295"/>
          </p:nvPr>
        </p:nvSpPr>
        <p:spPr>
          <a:xfrm>
            <a:off x="1331913" y="1125538"/>
            <a:ext cx="7488237" cy="5545137"/>
          </a:xfrm>
        </p:spPr>
        <p:txBody>
          <a:bodyPr/>
          <a:lstStyle/>
          <a:p>
            <a:pPr eaLnBrk="1" hangingPunct="1">
              <a:lnSpc>
                <a:spcPct val="90000"/>
              </a:lnSpc>
              <a:spcBef>
                <a:spcPct val="10000"/>
              </a:spcBef>
              <a:buClr>
                <a:srgbClr val="0000FF"/>
              </a:buClr>
            </a:pPr>
            <a:r>
              <a:rPr lang="en-GB" sz="2400" b="1" smtClean="0"/>
              <a:t>Improved focus on results instead of activities</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Improved transparency</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Improved accountability</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Improved measurement of programme achievements (performance rather than utilization)</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Enhanced strategic focus</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No choice, it is an industry standard</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To get more funds!!  </a:t>
            </a:r>
            <a:endParaRPr lang="en-GB" sz="2400" b="1" u="sng" smtClean="0"/>
          </a:p>
          <a:p>
            <a:pPr eaLnBrk="1" hangingPunct="1">
              <a:lnSpc>
                <a:spcPct val="90000"/>
              </a:lnSpc>
              <a:buClr>
                <a:srgbClr val="0000FF"/>
              </a:buClr>
              <a:buFont typeface="Arial" charset="0"/>
              <a:buNone/>
            </a:pPr>
            <a:endParaRPr lang="en-GB" sz="2400" smtClean="0">
              <a:solidFill>
                <a:srgbClr val="0000FF"/>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a:xfrm>
            <a:off x="250825" y="130175"/>
            <a:ext cx="8686800" cy="777875"/>
          </a:xfrm>
        </p:spPr>
        <p:txBody>
          <a:bodyPr/>
          <a:lstStyle/>
          <a:p>
            <a:pPr eaLnBrk="1" hangingPunct="1"/>
            <a:r>
              <a:rPr lang="en-GB" b="1" smtClean="0"/>
              <a:t>Challenges</a:t>
            </a:r>
          </a:p>
        </p:txBody>
      </p:sp>
      <p:sp>
        <p:nvSpPr>
          <p:cNvPr id="43010" name="Rectangle 3"/>
          <p:cNvSpPr>
            <a:spLocks noGrp="1" noChangeArrowheads="1"/>
          </p:cNvSpPr>
          <p:nvPr>
            <p:ph type="body" idx="4294967295"/>
          </p:nvPr>
        </p:nvSpPr>
        <p:spPr>
          <a:xfrm>
            <a:off x="1403350" y="1052513"/>
            <a:ext cx="7561263" cy="5616575"/>
          </a:xfrm>
        </p:spPr>
        <p:txBody>
          <a:bodyPr/>
          <a:lstStyle/>
          <a:p>
            <a:pPr eaLnBrk="1" hangingPunct="1">
              <a:lnSpc>
                <a:spcPct val="90000"/>
              </a:lnSpc>
            </a:pPr>
            <a:r>
              <a:rPr lang="en-GB" sz="2800" b="1" smtClean="0"/>
              <a:t>Difficult to apply causal logic</a:t>
            </a:r>
          </a:p>
          <a:p>
            <a:pPr eaLnBrk="1" hangingPunct="1">
              <a:lnSpc>
                <a:spcPct val="90000"/>
              </a:lnSpc>
            </a:pPr>
            <a:endParaRPr lang="en-GB" sz="2800" b="1" smtClean="0"/>
          </a:p>
          <a:p>
            <a:pPr eaLnBrk="1" hangingPunct="1">
              <a:lnSpc>
                <a:spcPct val="90000"/>
              </a:lnSpc>
              <a:buClr>
                <a:schemeClr val="tx1"/>
              </a:buClr>
            </a:pPr>
            <a:r>
              <a:rPr lang="en-GB" sz="2800" b="1" smtClean="0"/>
              <a:t>Difficult to learn</a:t>
            </a:r>
          </a:p>
          <a:p>
            <a:pPr eaLnBrk="1" hangingPunct="1">
              <a:lnSpc>
                <a:spcPct val="90000"/>
              </a:lnSpc>
              <a:buClr>
                <a:schemeClr val="tx1"/>
              </a:buClr>
            </a:pPr>
            <a:endParaRPr lang="en-GB" sz="2800" b="1" smtClean="0"/>
          </a:p>
          <a:p>
            <a:pPr eaLnBrk="1" hangingPunct="1">
              <a:lnSpc>
                <a:spcPct val="90000"/>
              </a:lnSpc>
              <a:buClr>
                <a:schemeClr val="tx1"/>
              </a:buClr>
            </a:pPr>
            <a:r>
              <a:rPr lang="en-GB" sz="2800" b="1" smtClean="0"/>
              <a:t>Difficult to integrate</a:t>
            </a:r>
          </a:p>
          <a:p>
            <a:pPr eaLnBrk="1" hangingPunct="1">
              <a:lnSpc>
                <a:spcPct val="90000"/>
              </a:lnSpc>
              <a:buClr>
                <a:schemeClr val="tx1"/>
              </a:buClr>
            </a:pPr>
            <a:endParaRPr lang="en-GB" sz="2800" b="1" smtClean="0"/>
          </a:p>
          <a:p>
            <a:pPr eaLnBrk="1" hangingPunct="1">
              <a:lnSpc>
                <a:spcPct val="90000"/>
              </a:lnSpc>
              <a:buClr>
                <a:schemeClr val="tx1"/>
              </a:buClr>
            </a:pPr>
            <a:r>
              <a:rPr lang="en-GB" sz="2800" b="1" smtClean="0"/>
              <a:t>Difficult to revise </a:t>
            </a:r>
            <a:r>
              <a:rPr lang="en-GB" sz="2000" b="1" i="1" smtClean="0"/>
              <a:t>(... or reluctance to revise? )</a:t>
            </a:r>
          </a:p>
          <a:p>
            <a:pPr eaLnBrk="1" hangingPunct="1">
              <a:lnSpc>
                <a:spcPct val="90000"/>
              </a:lnSpc>
              <a:buClr>
                <a:schemeClr val="tx1"/>
              </a:buClr>
            </a:pPr>
            <a:endParaRPr lang="en-GB" sz="2000" b="1" i="1" smtClean="0"/>
          </a:p>
          <a:p>
            <a:pPr eaLnBrk="1" hangingPunct="1">
              <a:lnSpc>
                <a:spcPct val="90000"/>
              </a:lnSpc>
              <a:buClr>
                <a:schemeClr val="tx1"/>
              </a:buClr>
            </a:pPr>
            <a:r>
              <a:rPr lang="en-GB" sz="2800" b="1" smtClean="0"/>
              <a:t>Difficult to measure</a:t>
            </a:r>
          </a:p>
          <a:p>
            <a:pPr eaLnBrk="1" hangingPunct="1">
              <a:lnSpc>
                <a:spcPct val="90000"/>
              </a:lnSpc>
              <a:buClr>
                <a:schemeClr val="tx1"/>
              </a:buClr>
            </a:pPr>
            <a:endParaRPr lang="en-GB" sz="2800" b="1" smtClean="0"/>
          </a:p>
          <a:p>
            <a:pPr eaLnBrk="1" hangingPunct="1">
              <a:lnSpc>
                <a:spcPct val="90000"/>
              </a:lnSpc>
              <a:buClr>
                <a:schemeClr val="tx1"/>
              </a:buClr>
            </a:pPr>
            <a:r>
              <a:rPr lang="en-GB" sz="2800" b="1" smtClean="0"/>
              <a:t>Difficult to ‘attribute’ </a:t>
            </a:r>
          </a:p>
          <a:p>
            <a:pPr eaLnBrk="1" hangingPunct="1">
              <a:lnSpc>
                <a:spcPct val="90000"/>
              </a:lnSpc>
              <a:buClr>
                <a:schemeClr val="tx1"/>
              </a:buClr>
              <a:buFont typeface="Arial" charset="0"/>
              <a:buNone/>
            </a:pPr>
            <a:r>
              <a:rPr lang="en-GB" sz="2000" b="1" i="1" smtClean="0"/>
              <a:t>(at outcome level, the </a:t>
            </a:r>
            <a:r>
              <a:rPr lang="en-GB" sz="2000" b="1" i="1" u="sng" smtClean="0"/>
              <a:t>UN is accountable but not wholly responsible</a:t>
            </a:r>
            <a:r>
              <a:rPr lang="en-GB" sz="2000" b="1" i="1" smtClean="0"/>
              <a:t>)</a:t>
            </a:r>
            <a:endParaRPr lang="en-GB" sz="2000" b="1" i="1" u="sng" smtClean="0"/>
          </a:p>
          <a:p>
            <a:pPr eaLnBrk="1" hangingPunct="1">
              <a:lnSpc>
                <a:spcPct val="90000"/>
              </a:lnSpc>
              <a:buClr>
                <a:schemeClr val="tx1"/>
              </a:buClr>
              <a:buFont typeface="Arial" charset="0"/>
              <a:buNone/>
            </a:pPr>
            <a:r>
              <a:rPr lang="en-GB" sz="1400" b="1" smtClean="0"/>
              <a:t>									</a:t>
            </a:r>
            <a:endParaRPr lang="en-GB" sz="1000" b="1" smtClean="0"/>
          </a:p>
        </p:txBody>
      </p:sp>
      <p:sp>
        <p:nvSpPr>
          <p:cNvPr id="43011" name="Rectangle 4"/>
          <p:cNvSpPr>
            <a:spLocks noChangeArrowheads="1"/>
          </p:cNvSpPr>
          <p:nvPr/>
        </p:nvSpPr>
        <p:spPr bwMode="auto">
          <a:xfrm>
            <a:off x="7067550" y="6570663"/>
            <a:ext cx="2076450" cy="287337"/>
          </a:xfrm>
          <a:prstGeom prst="rect">
            <a:avLst/>
          </a:prstGeom>
          <a:noFill/>
          <a:ln w="9525" algn="ctr">
            <a:noFill/>
            <a:miter lim="800000"/>
            <a:headEnd/>
            <a:tailEnd/>
          </a:ln>
        </p:spPr>
        <p:txBody>
          <a:bodyPr wrap="none">
            <a:spAutoFit/>
          </a:bodyPr>
          <a:lstStyle/>
          <a:p>
            <a:pPr marL="742950" indent="-285750">
              <a:lnSpc>
                <a:spcPct val="80000"/>
              </a:lnSpc>
              <a:spcBef>
                <a:spcPct val="20000"/>
              </a:spcBef>
              <a:buClr>
                <a:srgbClr val="006699"/>
              </a:buClr>
              <a:buFont typeface="Wingdings" pitchFamily="2" charset="2"/>
              <a:buNone/>
            </a:pPr>
            <a:r>
              <a:rPr lang="en-GB" sz="1600" b="1"/>
              <a:t>Go to typology</a:t>
            </a:r>
            <a:endParaRPr lang="en-US" sz="1600" b="1"/>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a:xfrm>
            <a:off x="903288" y="-26988"/>
            <a:ext cx="7772400" cy="1143001"/>
          </a:xfrm>
        </p:spPr>
        <p:txBody>
          <a:bodyPr/>
          <a:lstStyle/>
          <a:p>
            <a:pPr eaLnBrk="1" hangingPunct="1"/>
            <a:r>
              <a:rPr lang="en-CA" sz="4000" b="1" smtClean="0"/>
              <a:t>Accountability for Results</a:t>
            </a:r>
          </a:p>
        </p:txBody>
      </p:sp>
      <p:pic>
        <p:nvPicPr>
          <p:cNvPr id="45058" name="Picture 2"/>
          <p:cNvPicPr>
            <a:picLocks noChangeAspect="1" noChangeArrowheads="1"/>
          </p:cNvPicPr>
          <p:nvPr/>
        </p:nvPicPr>
        <p:blipFill>
          <a:blip r:embed="rId3"/>
          <a:srcRect t="12611"/>
          <a:stretch>
            <a:fillRect/>
          </a:stretch>
        </p:blipFill>
        <p:spPr bwMode="auto">
          <a:xfrm>
            <a:off x="1258888" y="1668463"/>
            <a:ext cx="6913562" cy="5208587"/>
          </a:xfrm>
          <a:prstGeom prst="rect">
            <a:avLst/>
          </a:prstGeom>
          <a:noFill/>
          <a:ln w="9525" algn="ctr">
            <a:noFill/>
            <a:miter lim="800000"/>
            <a:headEnd/>
            <a:tailEnd/>
          </a:ln>
        </p:spPr>
      </p:pic>
      <p:sp>
        <p:nvSpPr>
          <p:cNvPr id="45059" name="Rectangle 3"/>
          <p:cNvSpPr>
            <a:spLocks noChangeArrowheads="1"/>
          </p:cNvSpPr>
          <p:nvPr/>
        </p:nvSpPr>
        <p:spPr bwMode="auto">
          <a:xfrm>
            <a:off x="1116013" y="1052513"/>
            <a:ext cx="7777162" cy="581025"/>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2000"/>
              <a:t>For the UNDAF, mutual accountability means the respective accountability of parties working together towards shared outcomes </a:t>
            </a:r>
            <a:endParaRPr lang="en-CA" sz="2000" b="1"/>
          </a:p>
        </p:txBody>
      </p:sp>
      <p:sp>
        <p:nvSpPr>
          <p:cNvPr id="45060" name="Rectangle 2"/>
          <p:cNvSpPr>
            <a:spLocks noChangeArrowheads="1"/>
          </p:cNvSpPr>
          <p:nvPr/>
        </p:nvSpPr>
        <p:spPr bwMode="auto">
          <a:xfrm>
            <a:off x="250825" y="4941888"/>
            <a:ext cx="2665413" cy="1465262"/>
          </a:xfrm>
          <a:prstGeom prst="rect">
            <a:avLst/>
          </a:prstGeom>
          <a:solidFill>
            <a:srgbClr val="FFFF00"/>
          </a:solidFill>
          <a:ln w="9525">
            <a:noFill/>
            <a:miter lim="800000"/>
            <a:headEnd/>
            <a:tailEnd/>
          </a:ln>
        </p:spPr>
        <p:txBody>
          <a:bodyPr>
            <a:spAutoFit/>
          </a:bodyPr>
          <a:lstStyle/>
          <a:p>
            <a:pPr algn="ctr">
              <a:spcAft>
                <a:spcPts val="600"/>
              </a:spcAft>
              <a:buClr>
                <a:srgbClr val="006699"/>
              </a:buClr>
              <a:buFont typeface="Wingdings" pitchFamily="2" charset="2"/>
              <a:buNone/>
            </a:pPr>
            <a:r>
              <a:rPr lang="en-CA" b="1"/>
              <a:t>UNCTs are accountable for outcomes, </a:t>
            </a:r>
            <a:r>
              <a:rPr lang="en-CA" b="1" u="sng"/>
              <a:t>they are not </a:t>
            </a:r>
            <a:r>
              <a:rPr lang="en-CA" b="1"/>
              <a:t>wholly responsible for their achievement.</a:t>
            </a:r>
          </a:p>
        </p:txBody>
      </p:sp>
      <p:cxnSp>
        <p:nvCxnSpPr>
          <p:cNvPr id="45061" name="Straight Arrow Connector 4"/>
          <p:cNvCxnSpPr>
            <a:cxnSpLocks noChangeShapeType="1"/>
            <a:stCxn id="45060" idx="0"/>
          </p:cNvCxnSpPr>
          <p:nvPr/>
        </p:nvCxnSpPr>
        <p:spPr bwMode="auto">
          <a:xfrm flipV="1">
            <a:off x="1584325" y="2924175"/>
            <a:ext cx="827088" cy="2017713"/>
          </a:xfrm>
          <a:prstGeom prst="straightConnector1">
            <a:avLst/>
          </a:prstGeom>
          <a:noFill/>
          <a:ln w="76200" algn="ctr">
            <a:solidFill>
              <a:srgbClr val="FFFF00"/>
            </a:solidFill>
            <a:round/>
            <a:headEnd/>
            <a:tailEnd type="triangle" w="med" len="med"/>
          </a:ln>
        </p:spPr>
      </p:cxn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410498" name="Rectangle 2"/>
          <p:cNvSpPr>
            <a:spLocks noGrp="1" noChangeArrowheads="1"/>
          </p:cNvSpPr>
          <p:nvPr>
            <p:ph type="title" idx="4294967295"/>
          </p:nvPr>
        </p:nvSpPr>
        <p:spPr>
          <a:xfrm>
            <a:off x="539750" y="115888"/>
            <a:ext cx="8763000" cy="685800"/>
          </a:xfrm>
        </p:spPr>
        <p:txBody>
          <a:bodyPr/>
          <a:lstStyle/>
          <a:p>
            <a:pPr eaLnBrk="1" hangingPunct="1">
              <a:defRPr/>
            </a:pPr>
            <a:r>
              <a:rPr lang="en-US" sz="3200" dirty="0" smtClean="0">
                <a:effectLst>
                  <a:outerShdw blurRad="38100" dist="38100" dir="2700000" algn="tl">
                    <a:srgbClr val="C0C0C0"/>
                  </a:outerShdw>
                </a:effectLst>
              </a:rPr>
              <a:t>A Typology for RBM: Poverty Reduction </a:t>
            </a:r>
            <a:endParaRPr lang="en-CA" sz="3200" dirty="0" smtClean="0">
              <a:effectLst>
                <a:outerShdw blurRad="38100" dist="38100" dir="2700000" algn="tl">
                  <a:srgbClr val="C0C0C0"/>
                </a:outerShdw>
              </a:effectLst>
            </a:endParaRPr>
          </a:p>
        </p:txBody>
      </p:sp>
      <p:sp>
        <p:nvSpPr>
          <p:cNvPr id="47106" name="Rectangle 5"/>
          <p:cNvSpPr>
            <a:spLocks noChangeArrowheads="1"/>
          </p:cNvSpPr>
          <p:nvPr/>
        </p:nvSpPr>
        <p:spPr bwMode="auto">
          <a:xfrm>
            <a:off x="152400" y="2174875"/>
            <a:ext cx="1524000" cy="762000"/>
          </a:xfrm>
          <a:prstGeom prst="rect">
            <a:avLst/>
          </a:prstGeom>
          <a:solidFill>
            <a:schemeClr val="accent1"/>
          </a:solidFill>
          <a:ln w="9525">
            <a:solidFill>
              <a:schemeClr val="tx1"/>
            </a:solidFill>
            <a:miter lim="800000"/>
            <a:headEnd/>
            <a:tailEnd/>
          </a:ln>
        </p:spPr>
        <p:txBody>
          <a:bodyPr wrap="none" anchor="ctr"/>
          <a:lstStyle/>
          <a:p>
            <a:pPr algn="ctr"/>
            <a:r>
              <a:rPr lang="en-GB" sz="2400"/>
              <a:t>Impact</a:t>
            </a:r>
          </a:p>
        </p:txBody>
      </p:sp>
      <p:sp>
        <p:nvSpPr>
          <p:cNvPr id="47107" name="Rectangle 6"/>
          <p:cNvSpPr>
            <a:spLocks noChangeArrowheads="1"/>
          </p:cNvSpPr>
          <p:nvPr/>
        </p:nvSpPr>
        <p:spPr bwMode="auto">
          <a:xfrm>
            <a:off x="152400" y="4310063"/>
            <a:ext cx="1524000" cy="762000"/>
          </a:xfrm>
          <a:prstGeom prst="rect">
            <a:avLst/>
          </a:prstGeom>
          <a:solidFill>
            <a:schemeClr val="accent1"/>
          </a:solidFill>
          <a:ln w="9525">
            <a:solidFill>
              <a:schemeClr val="tx1"/>
            </a:solidFill>
            <a:miter lim="800000"/>
            <a:headEnd/>
            <a:tailEnd/>
          </a:ln>
        </p:spPr>
        <p:txBody>
          <a:bodyPr wrap="none" anchor="ctr"/>
          <a:lstStyle/>
          <a:p>
            <a:pPr algn="ctr"/>
            <a:r>
              <a:rPr lang="en-GB" sz="2400"/>
              <a:t>Output</a:t>
            </a:r>
          </a:p>
        </p:txBody>
      </p:sp>
      <p:sp>
        <p:nvSpPr>
          <p:cNvPr id="47108" name="Rectangle 7"/>
          <p:cNvSpPr>
            <a:spLocks noChangeArrowheads="1"/>
          </p:cNvSpPr>
          <p:nvPr/>
        </p:nvSpPr>
        <p:spPr bwMode="auto">
          <a:xfrm>
            <a:off x="152400" y="5394325"/>
            <a:ext cx="1524000" cy="762000"/>
          </a:xfrm>
          <a:prstGeom prst="rect">
            <a:avLst/>
          </a:prstGeom>
          <a:solidFill>
            <a:schemeClr val="accent1"/>
          </a:solidFill>
          <a:ln w="9525">
            <a:solidFill>
              <a:schemeClr val="tx1"/>
            </a:solidFill>
            <a:miter lim="800000"/>
            <a:headEnd/>
            <a:tailEnd/>
          </a:ln>
        </p:spPr>
        <p:txBody>
          <a:bodyPr wrap="none" anchor="ctr"/>
          <a:lstStyle/>
          <a:p>
            <a:pPr algn="ctr"/>
            <a:r>
              <a:rPr lang="en-GB" sz="2400"/>
              <a:t>Activity</a:t>
            </a:r>
          </a:p>
        </p:txBody>
      </p:sp>
      <p:sp>
        <p:nvSpPr>
          <p:cNvPr id="47109" name="Rectangle 8"/>
          <p:cNvSpPr>
            <a:spLocks noChangeArrowheads="1"/>
          </p:cNvSpPr>
          <p:nvPr/>
        </p:nvSpPr>
        <p:spPr bwMode="auto">
          <a:xfrm>
            <a:off x="1828800" y="2174875"/>
            <a:ext cx="2362200" cy="762000"/>
          </a:xfrm>
          <a:prstGeom prst="rect">
            <a:avLst/>
          </a:prstGeom>
          <a:solidFill>
            <a:srgbClr val="FFFF00"/>
          </a:solidFill>
          <a:ln w="9525">
            <a:solidFill>
              <a:schemeClr val="tx1"/>
            </a:solidFill>
            <a:miter lim="800000"/>
            <a:headEnd/>
            <a:tailEnd/>
          </a:ln>
        </p:spPr>
        <p:txBody>
          <a:bodyPr lIns="54000" rIns="54000" anchor="ctr"/>
          <a:lstStyle/>
          <a:p>
            <a:pPr algn="ctr"/>
            <a:r>
              <a:rPr lang="en-US" sz="1600" b="1">
                <a:solidFill>
                  <a:srgbClr val="000099"/>
                </a:solidFill>
              </a:rPr>
              <a:t>Poverty reduced</a:t>
            </a:r>
            <a:endParaRPr lang="en-GB" sz="1600" b="1">
              <a:solidFill>
                <a:srgbClr val="000099"/>
              </a:solidFill>
            </a:endParaRPr>
          </a:p>
        </p:txBody>
      </p:sp>
      <p:sp>
        <p:nvSpPr>
          <p:cNvPr id="47110" name="Rectangle 10"/>
          <p:cNvSpPr>
            <a:spLocks noChangeArrowheads="1"/>
          </p:cNvSpPr>
          <p:nvPr/>
        </p:nvSpPr>
        <p:spPr bwMode="auto">
          <a:xfrm>
            <a:off x="1828800" y="4233863"/>
            <a:ext cx="2362200" cy="914400"/>
          </a:xfrm>
          <a:prstGeom prst="rect">
            <a:avLst/>
          </a:prstGeom>
          <a:solidFill>
            <a:srgbClr val="FFFF00"/>
          </a:solidFill>
          <a:ln w="9525">
            <a:solidFill>
              <a:schemeClr val="tx1"/>
            </a:solidFill>
            <a:miter lim="800000"/>
            <a:headEnd/>
            <a:tailEnd/>
          </a:ln>
        </p:spPr>
        <p:txBody>
          <a:bodyPr lIns="54000" rIns="54000" anchor="ctr"/>
          <a:lstStyle/>
          <a:p>
            <a:pPr algn="ctr"/>
            <a:r>
              <a:rPr lang="en-US" sz="1600" b="1">
                <a:solidFill>
                  <a:srgbClr val="000099"/>
                </a:solidFill>
              </a:rPr>
              <a:t>Model business incubators operational in poorest provinces</a:t>
            </a:r>
            <a:endParaRPr lang="en-GB" sz="1600" b="1">
              <a:solidFill>
                <a:srgbClr val="000099"/>
              </a:solidFill>
            </a:endParaRPr>
          </a:p>
        </p:txBody>
      </p:sp>
      <p:sp>
        <p:nvSpPr>
          <p:cNvPr id="47111" name="Rectangle 11"/>
          <p:cNvSpPr>
            <a:spLocks noChangeArrowheads="1"/>
          </p:cNvSpPr>
          <p:nvPr/>
        </p:nvSpPr>
        <p:spPr bwMode="auto">
          <a:xfrm>
            <a:off x="1828800" y="5394325"/>
            <a:ext cx="2514600" cy="762000"/>
          </a:xfrm>
          <a:prstGeom prst="rect">
            <a:avLst/>
          </a:prstGeom>
          <a:solidFill>
            <a:srgbClr val="FFFF00"/>
          </a:solidFill>
          <a:ln w="9525">
            <a:solidFill>
              <a:schemeClr val="tx1"/>
            </a:solidFill>
            <a:miter lim="800000"/>
            <a:headEnd/>
            <a:tailEnd/>
          </a:ln>
        </p:spPr>
        <p:txBody>
          <a:bodyPr lIns="54000" rIns="54000" anchor="ctr"/>
          <a:lstStyle/>
          <a:p>
            <a:pPr>
              <a:buFontTx/>
              <a:buChar char="-"/>
            </a:pPr>
            <a:r>
              <a:rPr lang="en-US" sz="1600" b="1">
                <a:solidFill>
                  <a:srgbClr val="000099"/>
                </a:solidFill>
              </a:rPr>
              <a:t> Acquire facilities </a:t>
            </a:r>
          </a:p>
          <a:p>
            <a:pPr>
              <a:buFontTx/>
              <a:buChar char="-"/>
            </a:pPr>
            <a:r>
              <a:rPr lang="en-US" sz="1600" b="1">
                <a:solidFill>
                  <a:srgbClr val="000099"/>
                </a:solidFill>
              </a:rPr>
              <a:t> Staff training</a:t>
            </a:r>
          </a:p>
          <a:p>
            <a:pPr>
              <a:buFontTx/>
              <a:buChar char="-"/>
            </a:pPr>
            <a:r>
              <a:rPr lang="en-US" sz="1600" b="1">
                <a:solidFill>
                  <a:srgbClr val="000099"/>
                </a:solidFill>
              </a:rPr>
              <a:t> Micro-credit provision.. </a:t>
            </a:r>
            <a:endParaRPr lang="en-GB" sz="1600" b="1">
              <a:solidFill>
                <a:srgbClr val="000099"/>
              </a:solidFill>
            </a:endParaRPr>
          </a:p>
        </p:txBody>
      </p:sp>
      <p:sp>
        <p:nvSpPr>
          <p:cNvPr id="47112" name="Rectangle 12"/>
          <p:cNvSpPr>
            <a:spLocks noChangeArrowheads="1"/>
          </p:cNvSpPr>
          <p:nvPr/>
        </p:nvSpPr>
        <p:spPr bwMode="auto">
          <a:xfrm>
            <a:off x="152400" y="1184275"/>
            <a:ext cx="1524000" cy="762000"/>
          </a:xfrm>
          <a:prstGeom prst="rect">
            <a:avLst/>
          </a:prstGeom>
          <a:solidFill>
            <a:schemeClr val="accent1"/>
          </a:solidFill>
          <a:ln w="9525">
            <a:solidFill>
              <a:schemeClr val="tx1"/>
            </a:solidFill>
            <a:miter lim="800000"/>
            <a:headEnd/>
            <a:tailEnd/>
          </a:ln>
        </p:spPr>
        <p:txBody>
          <a:bodyPr wrap="none" anchor="ctr"/>
          <a:lstStyle/>
          <a:p>
            <a:pPr algn="ctr"/>
            <a:r>
              <a:rPr lang="en-GB" sz="2400"/>
              <a:t>Results</a:t>
            </a:r>
          </a:p>
        </p:txBody>
      </p:sp>
      <p:sp>
        <p:nvSpPr>
          <p:cNvPr id="47113" name="Rectangle 13"/>
          <p:cNvSpPr>
            <a:spLocks noChangeArrowheads="1"/>
          </p:cNvSpPr>
          <p:nvPr/>
        </p:nvSpPr>
        <p:spPr bwMode="auto">
          <a:xfrm>
            <a:off x="1828800" y="1184275"/>
            <a:ext cx="2286000" cy="762000"/>
          </a:xfrm>
          <a:prstGeom prst="rect">
            <a:avLst/>
          </a:prstGeom>
          <a:solidFill>
            <a:srgbClr val="FFFF00"/>
          </a:solidFill>
          <a:ln w="9525">
            <a:solidFill>
              <a:schemeClr val="tx1"/>
            </a:solidFill>
            <a:miter lim="800000"/>
            <a:headEnd/>
            <a:tailEnd/>
          </a:ln>
        </p:spPr>
        <p:txBody>
          <a:bodyPr anchor="ctr"/>
          <a:lstStyle/>
          <a:p>
            <a:pPr algn="ctr"/>
            <a:r>
              <a:rPr lang="en-GB" sz="2400">
                <a:solidFill>
                  <a:srgbClr val="000099"/>
                </a:solidFill>
              </a:rPr>
              <a:t>Like…</a:t>
            </a:r>
          </a:p>
        </p:txBody>
      </p:sp>
      <p:sp>
        <p:nvSpPr>
          <p:cNvPr id="47114" name="Rectangle 14"/>
          <p:cNvSpPr>
            <a:spLocks noChangeArrowheads="1"/>
          </p:cNvSpPr>
          <p:nvPr/>
        </p:nvSpPr>
        <p:spPr bwMode="auto">
          <a:xfrm>
            <a:off x="4343400" y="1184275"/>
            <a:ext cx="1524000" cy="762000"/>
          </a:xfrm>
          <a:prstGeom prst="rect">
            <a:avLst/>
          </a:prstGeom>
          <a:solidFill>
            <a:schemeClr val="bg1"/>
          </a:solidFill>
          <a:ln w="9525">
            <a:solidFill>
              <a:schemeClr val="tx1"/>
            </a:solidFill>
            <a:miter lim="800000"/>
            <a:headEnd/>
            <a:tailEnd/>
          </a:ln>
        </p:spPr>
        <p:txBody>
          <a:bodyPr lIns="18000" rIns="18000" anchor="ctr"/>
          <a:lstStyle/>
          <a:p>
            <a:r>
              <a:rPr lang="en-GB" sz="2400">
                <a:solidFill>
                  <a:srgbClr val="00FF00"/>
                </a:solidFill>
              </a:rPr>
              <a:t>  </a:t>
            </a:r>
            <a:r>
              <a:rPr lang="en-GB" sz="2400">
                <a:solidFill>
                  <a:srgbClr val="0000FF"/>
                </a:solidFill>
              </a:rPr>
              <a:t>Focus</a:t>
            </a:r>
            <a:r>
              <a:rPr lang="en-GB" sz="2400">
                <a:solidFill>
                  <a:srgbClr val="00FF00"/>
                </a:solidFill>
              </a:rPr>
              <a:t>      </a:t>
            </a:r>
          </a:p>
        </p:txBody>
      </p:sp>
      <p:sp>
        <p:nvSpPr>
          <p:cNvPr id="47115" name="AutoShape 15"/>
          <p:cNvSpPr>
            <a:spLocks noChangeArrowheads="1"/>
          </p:cNvSpPr>
          <p:nvPr/>
        </p:nvSpPr>
        <p:spPr bwMode="auto">
          <a:xfrm>
            <a:off x="5410200" y="1412875"/>
            <a:ext cx="304800" cy="304800"/>
          </a:xfrm>
          <a:prstGeom prst="triangle">
            <a:avLst>
              <a:gd name="adj" fmla="val 50000"/>
            </a:avLst>
          </a:prstGeom>
          <a:solidFill>
            <a:srgbClr val="00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16" name="Rectangle 16"/>
          <p:cNvSpPr>
            <a:spLocks noChangeArrowheads="1"/>
          </p:cNvSpPr>
          <p:nvPr/>
        </p:nvSpPr>
        <p:spPr bwMode="auto">
          <a:xfrm>
            <a:off x="6019800" y="1184275"/>
            <a:ext cx="1524000" cy="762000"/>
          </a:xfrm>
          <a:prstGeom prst="rect">
            <a:avLst/>
          </a:prstGeom>
          <a:solidFill>
            <a:srgbClr val="00FF00"/>
          </a:solidFill>
          <a:ln w="9525">
            <a:solidFill>
              <a:schemeClr val="tx1"/>
            </a:solidFill>
            <a:miter lim="800000"/>
            <a:headEnd/>
            <a:tailEnd/>
          </a:ln>
        </p:spPr>
        <p:txBody>
          <a:bodyPr lIns="18000" rIns="18000" anchor="ctr"/>
          <a:lstStyle/>
          <a:p>
            <a:pPr algn="ctr"/>
            <a:r>
              <a:rPr lang="en-GB" sz="2400"/>
              <a:t>@</a:t>
            </a:r>
          </a:p>
          <a:p>
            <a:pPr algn="ctr"/>
            <a:r>
              <a:rPr lang="en-GB" sz="2400"/>
              <a:t>Timeframe</a:t>
            </a:r>
            <a:r>
              <a:rPr lang="en-GB" sz="2400">
                <a:solidFill>
                  <a:schemeClr val="bg2"/>
                </a:solidFill>
              </a:rPr>
              <a:t> </a:t>
            </a:r>
            <a:r>
              <a:rPr lang="en-GB" sz="2400">
                <a:solidFill>
                  <a:srgbClr val="00FF00"/>
                </a:solidFill>
              </a:rPr>
              <a:t>     </a:t>
            </a:r>
          </a:p>
        </p:txBody>
      </p:sp>
      <p:sp>
        <p:nvSpPr>
          <p:cNvPr id="47117" name="Rectangle 18"/>
          <p:cNvSpPr>
            <a:spLocks noChangeArrowheads="1"/>
          </p:cNvSpPr>
          <p:nvPr/>
        </p:nvSpPr>
        <p:spPr bwMode="auto">
          <a:xfrm>
            <a:off x="6011863" y="5321300"/>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t>    &lt;1 yr      </a:t>
            </a:r>
          </a:p>
        </p:txBody>
      </p:sp>
      <p:sp>
        <p:nvSpPr>
          <p:cNvPr id="47118" name="Rectangle 19"/>
          <p:cNvSpPr>
            <a:spLocks noChangeArrowheads="1"/>
          </p:cNvSpPr>
          <p:nvPr/>
        </p:nvSpPr>
        <p:spPr bwMode="auto">
          <a:xfrm>
            <a:off x="6011863" y="4292600"/>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t>    &lt;</a:t>
            </a:r>
            <a:r>
              <a:rPr lang="en-US" sz="2400"/>
              <a:t>5</a:t>
            </a:r>
            <a:r>
              <a:rPr lang="en-GB" sz="2400"/>
              <a:t> yrs      </a:t>
            </a:r>
          </a:p>
        </p:txBody>
      </p:sp>
      <p:sp>
        <p:nvSpPr>
          <p:cNvPr id="47119" name="Rectangle 21"/>
          <p:cNvSpPr>
            <a:spLocks noChangeArrowheads="1"/>
          </p:cNvSpPr>
          <p:nvPr/>
        </p:nvSpPr>
        <p:spPr bwMode="auto">
          <a:xfrm>
            <a:off x="6011863" y="2195513"/>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t>   </a:t>
            </a:r>
            <a:r>
              <a:rPr lang="en-US" sz="2400"/>
              <a:t>5</a:t>
            </a:r>
            <a:r>
              <a:rPr lang="en-GB" sz="2400"/>
              <a:t>-10 yrs      </a:t>
            </a:r>
          </a:p>
        </p:txBody>
      </p:sp>
      <p:sp>
        <p:nvSpPr>
          <p:cNvPr id="47120" name="AutoShape 23"/>
          <p:cNvSpPr>
            <a:spLocks noChangeArrowheads="1"/>
          </p:cNvSpPr>
          <p:nvPr/>
        </p:nvSpPr>
        <p:spPr bwMode="auto">
          <a:xfrm>
            <a:off x="7545388" y="1401763"/>
            <a:ext cx="1724025" cy="5410200"/>
          </a:xfrm>
          <a:prstGeom prst="triangle">
            <a:avLst>
              <a:gd name="adj" fmla="val 50000"/>
            </a:avLst>
          </a:prstGeom>
          <a:solidFill>
            <a:srgbClr val="FF00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21" name="Text Box 24"/>
          <p:cNvSpPr txBox="1">
            <a:spLocks noChangeArrowheads="1"/>
          </p:cNvSpPr>
          <p:nvPr/>
        </p:nvSpPr>
        <p:spPr bwMode="auto">
          <a:xfrm>
            <a:off x="7910513" y="6127750"/>
            <a:ext cx="1089025"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more</a:t>
            </a:r>
            <a:endParaRPr lang="en-CA" sz="2000" b="1">
              <a:solidFill>
                <a:schemeClr val="bg1"/>
              </a:solidFill>
            </a:endParaRPr>
          </a:p>
        </p:txBody>
      </p:sp>
      <p:sp>
        <p:nvSpPr>
          <p:cNvPr id="47122" name="Text Box 25"/>
          <p:cNvSpPr txBox="1">
            <a:spLocks noChangeArrowheads="1"/>
          </p:cNvSpPr>
          <p:nvPr/>
        </p:nvSpPr>
        <p:spPr bwMode="auto">
          <a:xfrm>
            <a:off x="7885113" y="3094038"/>
            <a:ext cx="1089025"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less</a:t>
            </a:r>
            <a:endParaRPr lang="en-CA" sz="2000" b="1">
              <a:solidFill>
                <a:schemeClr val="bg1"/>
              </a:solidFill>
            </a:endParaRPr>
          </a:p>
        </p:txBody>
      </p:sp>
      <p:sp>
        <p:nvSpPr>
          <p:cNvPr id="47123" name="Text Box 26"/>
          <p:cNvSpPr txBox="1">
            <a:spLocks noChangeArrowheads="1"/>
          </p:cNvSpPr>
          <p:nvPr/>
        </p:nvSpPr>
        <p:spPr bwMode="auto">
          <a:xfrm>
            <a:off x="7308850" y="4197350"/>
            <a:ext cx="2087563" cy="396875"/>
          </a:xfrm>
          <a:prstGeom prst="rect">
            <a:avLst/>
          </a:prstGeom>
          <a:noFill/>
          <a:ln w="9525">
            <a:noFill/>
            <a:miter lim="800000"/>
            <a:headEnd/>
            <a:tailEnd/>
          </a:ln>
        </p:spPr>
        <p:txBody>
          <a:bodyPr>
            <a:spAutoFit/>
          </a:bodyPr>
          <a:lstStyle/>
          <a:p>
            <a:pPr algn="ctr">
              <a:spcBef>
                <a:spcPct val="50000"/>
              </a:spcBef>
            </a:pPr>
            <a:r>
              <a:rPr lang="en-US" sz="2000" b="1"/>
              <a:t>Level of control</a:t>
            </a:r>
            <a:endParaRPr lang="en-CA" sz="2000" b="1"/>
          </a:p>
        </p:txBody>
      </p:sp>
      <p:sp>
        <p:nvSpPr>
          <p:cNvPr id="47124" name="Rectangle 29"/>
          <p:cNvSpPr>
            <a:spLocks noChangeArrowheads="1"/>
          </p:cNvSpPr>
          <p:nvPr/>
        </p:nvSpPr>
        <p:spPr bwMode="auto">
          <a:xfrm>
            <a:off x="4356100" y="4292600"/>
            <a:ext cx="1600200" cy="1066800"/>
          </a:xfrm>
          <a:prstGeom prst="rect">
            <a:avLst/>
          </a:prstGeom>
          <a:solidFill>
            <a:schemeClr val="bg1"/>
          </a:solidFill>
          <a:ln w="9525">
            <a:solidFill>
              <a:schemeClr val="tx1"/>
            </a:solidFill>
            <a:miter lim="800000"/>
            <a:headEnd/>
            <a:tailEnd/>
          </a:ln>
        </p:spPr>
        <p:txBody>
          <a:bodyPr lIns="18000" rIns="18000"/>
          <a:lstStyle/>
          <a:p>
            <a:pPr algn="ctr"/>
            <a:r>
              <a:rPr lang="en-GB" sz="1600" b="1">
                <a:solidFill>
                  <a:srgbClr val="0000FF"/>
                </a:solidFill>
              </a:rPr>
              <a:t>Operational/ skills, abilities, products &amp; services</a:t>
            </a:r>
          </a:p>
        </p:txBody>
      </p:sp>
      <p:sp>
        <p:nvSpPr>
          <p:cNvPr id="47125" name="Rectangle 30"/>
          <p:cNvSpPr>
            <a:spLocks noChangeArrowheads="1"/>
          </p:cNvSpPr>
          <p:nvPr/>
        </p:nvSpPr>
        <p:spPr bwMode="auto">
          <a:xfrm>
            <a:off x="4356100" y="2195513"/>
            <a:ext cx="1524000" cy="762000"/>
          </a:xfrm>
          <a:prstGeom prst="rect">
            <a:avLst/>
          </a:prstGeom>
          <a:solidFill>
            <a:schemeClr val="bg1"/>
          </a:solidFill>
          <a:ln w="9525">
            <a:solidFill>
              <a:schemeClr val="tx1"/>
            </a:solidFill>
            <a:miter lim="800000"/>
            <a:headEnd/>
            <a:tailEnd/>
          </a:ln>
        </p:spPr>
        <p:txBody>
          <a:bodyPr lIns="18000" rIns="18000" anchor="ctr"/>
          <a:lstStyle/>
          <a:p>
            <a:r>
              <a:rPr lang="en-GB" sz="2400">
                <a:solidFill>
                  <a:srgbClr val="0000FF"/>
                </a:solidFill>
              </a:rPr>
              <a:t>  Human!      </a:t>
            </a:r>
          </a:p>
        </p:txBody>
      </p:sp>
      <p:sp>
        <p:nvSpPr>
          <p:cNvPr id="47126" name="Rectangle 31"/>
          <p:cNvSpPr>
            <a:spLocks noChangeArrowheads="1"/>
          </p:cNvSpPr>
          <p:nvPr/>
        </p:nvSpPr>
        <p:spPr bwMode="auto">
          <a:xfrm>
            <a:off x="152400" y="3275013"/>
            <a:ext cx="1524000" cy="762000"/>
          </a:xfrm>
          <a:prstGeom prst="rect">
            <a:avLst/>
          </a:prstGeom>
          <a:solidFill>
            <a:schemeClr val="accent1"/>
          </a:solidFill>
          <a:ln w="9525">
            <a:solidFill>
              <a:schemeClr val="tx1"/>
            </a:solidFill>
            <a:miter lim="800000"/>
            <a:headEnd/>
            <a:tailEnd/>
          </a:ln>
        </p:spPr>
        <p:txBody>
          <a:bodyPr wrap="none" anchor="ctr"/>
          <a:lstStyle/>
          <a:p>
            <a:pPr algn="ctr"/>
            <a:r>
              <a:rPr lang="en-GB" sz="2400"/>
              <a:t>Outcome</a:t>
            </a:r>
          </a:p>
        </p:txBody>
      </p:sp>
      <p:sp>
        <p:nvSpPr>
          <p:cNvPr id="47127" name="Rectangle 32"/>
          <p:cNvSpPr>
            <a:spLocks noChangeArrowheads="1"/>
          </p:cNvSpPr>
          <p:nvPr/>
        </p:nvSpPr>
        <p:spPr bwMode="auto">
          <a:xfrm>
            <a:off x="1828800" y="3275013"/>
            <a:ext cx="2362200" cy="762000"/>
          </a:xfrm>
          <a:prstGeom prst="rect">
            <a:avLst/>
          </a:prstGeom>
          <a:solidFill>
            <a:srgbClr val="FFFF00"/>
          </a:solidFill>
          <a:ln w="9525">
            <a:solidFill>
              <a:schemeClr val="tx1"/>
            </a:solidFill>
            <a:miter lim="800000"/>
            <a:headEnd/>
            <a:tailEnd/>
          </a:ln>
        </p:spPr>
        <p:txBody>
          <a:bodyPr lIns="54000" rIns="54000" anchor="ctr"/>
          <a:lstStyle/>
          <a:p>
            <a:pPr algn="ctr"/>
            <a:r>
              <a:rPr lang="en-US" sz="1600" b="1">
                <a:solidFill>
                  <a:srgbClr val="000099"/>
                </a:solidFill>
              </a:rPr>
              <a:t>Employment and income generation increased</a:t>
            </a:r>
            <a:endParaRPr lang="en-GB" sz="1600" b="1">
              <a:solidFill>
                <a:srgbClr val="000099"/>
              </a:solidFill>
            </a:endParaRPr>
          </a:p>
        </p:txBody>
      </p:sp>
      <p:sp>
        <p:nvSpPr>
          <p:cNvPr id="47128" name="Rectangle 33"/>
          <p:cNvSpPr>
            <a:spLocks noChangeArrowheads="1"/>
          </p:cNvSpPr>
          <p:nvPr/>
        </p:nvSpPr>
        <p:spPr bwMode="auto">
          <a:xfrm>
            <a:off x="4343400" y="3275013"/>
            <a:ext cx="1524000" cy="762000"/>
          </a:xfrm>
          <a:prstGeom prst="rect">
            <a:avLst/>
          </a:prstGeom>
          <a:solidFill>
            <a:schemeClr val="bg1"/>
          </a:solidFill>
          <a:ln w="9525">
            <a:solidFill>
              <a:schemeClr val="tx1"/>
            </a:solidFill>
            <a:miter lim="800000"/>
            <a:headEnd/>
            <a:tailEnd/>
          </a:ln>
        </p:spPr>
        <p:txBody>
          <a:bodyPr lIns="18000" rIns="18000" anchor="ctr"/>
          <a:lstStyle/>
          <a:p>
            <a:pPr algn="ctr"/>
            <a:r>
              <a:rPr lang="en-GB" sz="2400">
                <a:solidFill>
                  <a:srgbClr val="00FF00"/>
                </a:solidFill>
              </a:rPr>
              <a:t>  </a:t>
            </a:r>
            <a:r>
              <a:rPr lang="en-GB" sz="1600" b="1">
                <a:solidFill>
                  <a:srgbClr val="0000FF"/>
                </a:solidFill>
              </a:rPr>
              <a:t>Institutional/ Behavioural</a:t>
            </a:r>
            <a:r>
              <a:rPr lang="en-GB" sz="2400">
                <a:solidFill>
                  <a:srgbClr val="00FF00"/>
                </a:solidFill>
              </a:rPr>
              <a:t>     </a:t>
            </a:r>
          </a:p>
        </p:txBody>
      </p:sp>
      <p:sp>
        <p:nvSpPr>
          <p:cNvPr id="47129" name="Rectangle 34"/>
          <p:cNvSpPr>
            <a:spLocks noChangeArrowheads="1"/>
          </p:cNvSpPr>
          <p:nvPr/>
        </p:nvSpPr>
        <p:spPr bwMode="auto">
          <a:xfrm>
            <a:off x="6019800" y="3275013"/>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solidFill>
                  <a:srgbClr val="00FF00"/>
                </a:solidFill>
              </a:rPr>
              <a:t>    </a:t>
            </a:r>
            <a:r>
              <a:rPr lang="en-GB" sz="2400">
                <a:solidFill>
                  <a:schemeClr val="bg2"/>
                </a:solidFill>
              </a:rPr>
              <a:t>  </a:t>
            </a:r>
            <a:r>
              <a:rPr lang="en-US" sz="2400"/>
              <a:t>5</a:t>
            </a:r>
            <a:r>
              <a:rPr lang="en-GB" sz="2400"/>
              <a:t> yrs</a:t>
            </a:r>
            <a:r>
              <a:rPr lang="en-GB" sz="2400">
                <a:solidFill>
                  <a:srgbClr val="00FF00"/>
                </a:solidFill>
              </a:rPr>
              <a:t>      </a:t>
            </a:r>
          </a:p>
        </p:txBody>
      </p:sp>
      <p:sp>
        <p:nvSpPr>
          <p:cNvPr id="47130" name="Text Box 37"/>
          <p:cNvSpPr txBox="1">
            <a:spLocks noChangeArrowheads="1"/>
          </p:cNvSpPr>
          <p:nvPr/>
        </p:nvSpPr>
        <p:spPr bwMode="auto">
          <a:xfrm rot="-1608087">
            <a:off x="1371600" y="2951163"/>
            <a:ext cx="609600" cy="366712"/>
          </a:xfrm>
          <a:prstGeom prst="rect">
            <a:avLst/>
          </a:prstGeom>
          <a:solidFill>
            <a:srgbClr val="FF0000"/>
          </a:solidFill>
          <a:ln w="9525">
            <a:noFill/>
            <a:miter lim="800000"/>
            <a:headEnd/>
            <a:tailEnd/>
          </a:ln>
        </p:spPr>
        <p:txBody>
          <a:bodyPr lIns="18000" rIns="18000">
            <a:spAutoFit/>
          </a:bodyPr>
          <a:lstStyle/>
          <a:p>
            <a:pPr algn="ctr">
              <a:spcBef>
                <a:spcPct val="50000"/>
              </a:spcBef>
            </a:pPr>
            <a:r>
              <a:rPr lang="en-US"/>
              <a:t>then</a:t>
            </a:r>
            <a:endParaRPr lang="en-CA"/>
          </a:p>
        </p:txBody>
      </p:sp>
      <p:sp>
        <p:nvSpPr>
          <p:cNvPr id="47131" name="Text Box 38"/>
          <p:cNvSpPr txBox="1">
            <a:spLocks noChangeArrowheads="1"/>
          </p:cNvSpPr>
          <p:nvPr/>
        </p:nvSpPr>
        <p:spPr bwMode="auto">
          <a:xfrm rot="-1533015">
            <a:off x="3962400" y="2792413"/>
            <a:ext cx="533400" cy="366712"/>
          </a:xfrm>
          <a:prstGeom prst="rect">
            <a:avLst/>
          </a:prstGeom>
          <a:solidFill>
            <a:srgbClr val="FF0000"/>
          </a:solidFill>
          <a:ln w="9525">
            <a:noFill/>
            <a:miter lim="800000"/>
            <a:headEnd/>
            <a:tailEnd/>
          </a:ln>
        </p:spPr>
        <p:txBody>
          <a:bodyPr>
            <a:spAutoFit/>
          </a:bodyPr>
          <a:lstStyle/>
          <a:p>
            <a:pPr algn="ctr">
              <a:spcBef>
                <a:spcPct val="50000"/>
              </a:spcBef>
            </a:pPr>
            <a:r>
              <a:rPr lang="en-US"/>
              <a:t>if</a:t>
            </a:r>
            <a:endParaRPr lang="en-CA"/>
          </a:p>
        </p:txBody>
      </p:sp>
      <p:sp>
        <p:nvSpPr>
          <p:cNvPr id="47132" name="Text Box 39"/>
          <p:cNvSpPr txBox="1">
            <a:spLocks noChangeArrowheads="1"/>
          </p:cNvSpPr>
          <p:nvPr/>
        </p:nvSpPr>
        <p:spPr bwMode="auto">
          <a:xfrm rot="-1533015">
            <a:off x="3960813" y="3808413"/>
            <a:ext cx="457200" cy="366712"/>
          </a:xfrm>
          <a:prstGeom prst="rect">
            <a:avLst/>
          </a:prstGeom>
          <a:solidFill>
            <a:srgbClr val="FF0000"/>
          </a:solidFill>
          <a:ln w="9525">
            <a:noFill/>
            <a:miter lim="800000"/>
            <a:headEnd/>
            <a:tailEnd/>
          </a:ln>
        </p:spPr>
        <p:txBody>
          <a:bodyPr>
            <a:spAutoFit/>
          </a:bodyPr>
          <a:lstStyle/>
          <a:p>
            <a:pPr algn="ctr">
              <a:spcBef>
                <a:spcPct val="50000"/>
              </a:spcBef>
            </a:pPr>
            <a:r>
              <a:rPr lang="en-US"/>
              <a:t>if</a:t>
            </a:r>
            <a:endParaRPr lang="en-CA"/>
          </a:p>
        </p:txBody>
      </p:sp>
      <p:sp>
        <p:nvSpPr>
          <p:cNvPr id="47133" name="Text Box 41"/>
          <p:cNvSpPr txBox="1">
            <a:spLocks noChangeArrowheads="1"/>
          </p:cNvSpPr>
          <p:nvPr/>
        </p:nvSpPr>
        <p:spPr bwMode="auto">
          <a:xfrm rot="-1533015">
            <a:off x="3962400" y="4919663"/>
            <a:ext cx="457200" cy="366712"/>
          </a:xfrm>
          <a:prstGeom prst="rect">
            <a:avLst/>
          </a:prstGeom>
          <a:solidFill>
            <a:srgbClr val="FF0000"/>
          </a:solidFill>
          <a:ln w="9525">
            <a:noFill/>
            <a:miter lim="800000"/>
            <a:headEnd/>
            <a:tailEnd/>
          </a:ln>
        </p:spPr>
        <p:txBody>
          <a:bodyPr>
            <a:spAutoFit/>
          </a:bodyPr>
          <a:lstStyle/>
          <a:p>
            <a:pPr algn="ctr">
              <a:spcBef>
                <a:spcPct val="50000"/>
              </a:spcBef>
            </a:pPr>
            <a:r>
              <a:rPr lang="en-US"/>
              <a:t>if</a:t>
            </a:r>
            <a:endParaRPr lang="en-CA"/>
          </a:p>
        </p:txBody>
      </p:sp>
      <p:sp>
        <p:nvSpPr>
          <p:cNvPr id="47134" name="Text Box 43"/>
          <p:cNvSpPr txBox="1">
            <a:spLocks noChangeArrowheads="1"/>
          </p:cNvSpPr>
          <p:nvPr/>
        </p:nvSpPr>
        <p:spPr bwMode="auto">
          <a:xfrm rot="-1608087">
            <a:off x="1371600" y="4127500"/>
            <a:ext cx="609600" cy="366713"/>
          </a:xfrm>
          <a:prstGeom prst="rect">
            <a:avLst/>
          </a:prstGeom>
          <a:solidFill>
            <a:srgbClr val="FF0000"/>
          </a:solidFill>
          <a:ln w="9525">
            <a:noFill/>
            <a:miter lim="800000"/>
            <a:headEnd/>
            <a:tailEnd/>
          </a:ln>
        </p:spPr>
        <p:txBody>
          <a:bodyPr lIns="18000" rIns="18000">
            <a:spAutoFit/>
          </a:bodyPr>
          <a:lstStyle/>
          <a:p>
            <a:pPr algn="ctr">
              <a:spcBef>
                <a:spcPct val="50000"/>
              </a:spcBef>
            </a:pPr>
            <a:r>
              <a:rPr lang="en-US"/>
              <a:t>then</a:t>
            </a:r>
            <a:endParaRPr lang="en-CA"/>
          </a:p>
        </p:txBody>
      </p:sp>
      <p:sp>
        <p:nvSpPr>
          <p:cNvPr id="47135" name="Text Box 44"/>
          <p:cNvSpPr txBox="1">
            <a:spLocks noChangeArrowheads="1"/>
          </p:cNvSpPr>
          <p:nvPr/>
        </p:nvSpPr>
        <p:spPr bwMode="auto">
          <a:xfrm rot="-1608087">
            <a:off x="1371600" y="2022475"/>
            <a:ext cx="609600" cy="366713"/>
          </a:xfrm>
          <a:prstGeom prst="rect">
            <a:avLst/>
          </a:prstGeom>
          <a:solidFill>
            <a:srgbClr val="FF0000"/>
          </a:solidFill>
          <a:ln w="9525">
            <a:noFill/>
            <a:miter lim="800000"/>
            <a:headEnd/>
            <a:tailEnd/>
          </a:ln>
        </p:spPr>
        <p:txBody>
          <a:bodyPr lIns="18000" rIns="18000">
            <a:spAutoFit/>
          </a:bodyPr>
          <a:lstStyle/>
          <a:p>
            <a:pPr algn="ctr">
              <a:spcBef>
                <a:spcPct val="50000"/>
              </a:spcBef>
            </a:pPr>
            <a:r>
              <a:rPr lang="en-US"/>
              <a:t>then</a:t>
            </a:r>
            <a:endParaRPr lang="en-CA"/>
          </a:p>
        </p:txBody>
      </p:sp>
      <p:sp>
        <p:nvSpPr>
          <p:cNvPr id="47136" name="AutoShape 46"/>
          <p:cNvSpPr>
            <a:spLocks noChangeArrowheads="1"/>
          </p:cNvSpPr>
          <p:nvPr/>
        </p:nvSpPr>
        <p:spPr bwMode="auto">
          <a:xfrm rot="-10740144">
            <a:off x="323850" y="388937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37" name="AutoShape 47"/>
          <p:cNvSpPr>
            <a:spLocks noChangeArrowheads="1"/>
          </p:cNvSpPr>
          <p:nvPr/>
        </p:nvSpPr>
        <p:spPr bwMode="auto">
          <a:xfrm rot="-10740144">
            <a:off x="323850" y="4986338"/>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38" name="AutoShape 48"/>
          <p:cNvSpPr>
            <a:spLocks noChangeArrowheads="1"/>
          </p:cNvSpPr>
          <p:nvPr/>
        </p:nvSpPr>
        <p:spPr bwMode="auto">
          <a:xfrm rot="-10740144">
            <a:off x="323850" y="280352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39" name="AutoShape 49"/>
          <p:cNvSpPr>
            <a:spLocks noChangeArrowheads="1"/>
          </p:cNvSpPr>
          <p:nvPr/>
        </p:nvSpPr>
        <p:spPr bwMode="auto">
          <a:xfrm>
            <a:off x="1085850" y="4986338"/>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40" name="AutoShape 50"/>
          <p:cNvSpPr>
            <a:spLocks noChangeArrowheads="1"/>
          </p:cNvSpPr>
          <p:nvPr/>
        </p:nvSpPr>
        <p:spPr bwMode="auto">
          <a:xfrm>
            <a:off x="1085850" y="388937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41" name="AutoShape 51"/>
          <p:cNvSpPr>
            <a:spLocks noChangeArrowheads="1"/>
          </p:cNvSpPr>
          <p:nvPr/>
        </p:nvSpPr>
        <p:spPr bwMode="auto">
          <a:xfrm>
            <a:off x="1085850" y="280352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42" name="Oval 53"/>
          <p:cNvSpPr>
            <a:spLocks noChangeArrowheads="1"/>
          </p:cNvSpPr>
          <p:nvPr/>
        </p:nvSpPr>
        <p:spPr bwMode="auto">
          <a:xfrm>
            <a:off x="-2916238" y="2195513"/>
            <a:ext cx="1511300" cy="1295400"/>
          </a:xfrm>
          <a:prstGeom prst="ellipse">
            <a:avLst/>
          </a:prstGeom>
          <a:noFill/>
          <a:ln w="9525" algn="ctr">
            <a:noFill/>
            <a:round/>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grpSp>
        <p:nvGrpSpPr>
          <p:cNvPr id="47143" name="Group 55"/>
          <p:cNvGrpSpPr>
            <a:grpSpLocks/>
          </p:cNvGrpSpPr>
          <p:nvPr/>
        </p:nvGrpSpPr>
        <p:grpSpPr bwMode="auto">
          <a:xfrm>
            <a:off x="-1547813" y="3995738"/>
            <a:ext cx="1439863" cy="1150937"/>
            <a:chOff x="-1429" y="3113"/>
            <a:chExt cx="907" cy="725"/>
          </a:xfrm>
        </p:grpSpPr>
        <p:sp>
          <p:nvSpPr>
            <p:cNvPr id="47159" name="Oval 52"/>
            <p:cNvSpPr>
              <a:spLocks noChangeArrowheads="1"/>
            </p:cNvSpPr>
            <p:nvPr/>
          </p:nvSpPr>
          <p:spPr bwMode="auto">
            <a:xfrm>
              <a:off x="-1429" y="3113"/>
              <a:ext cx="907" cy="725"/>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60" name="Text Box 54"/>
            <p:cNvSpPr txBox="1">
              <a:spLocks noChangeArrowheads="1"/>
            </p:cNvSpPr>
            <p:nvPr/>
          </p:nvSpPr>
          <p:spPr bwMode="auto">
            <a:xfrm>
              <a:off x="-1384" y="3316"/>
              <a:ext cx="861" cy="250"/>
            </a:xfrm>
            <a:prstGeom prst="rect">
              <a:avLst/>
            </a:prstGeom>
            <a:solidFill>
              <a:srgbClr val="CCFFFF"/>
            </a:solidFill>
            <a:ln w="9525">
              <a:noFill/>
              <a:miter lim="800000"/>
              <a:headEnd/>
              <a:tailEnd/>
            </a:ln>
          </p:spPr>
          <p:txBody>
            <a:bodyPr>
              <a:spAutoFit/>
            </a:bodyPr>
            <a:lstStyle/>
            <a:p>
              <a:pPr algn="ctr">
                <a:spcBef>
                  <a:spcPct val="50000"/>
                </a:spcBef>
              </a:pPr>
              <a:r>
                <a:rPr lang="en-US" sz="2000" b="1"/>
                <a:t>Promises</a:t>
              </a:r>
              <a:endParaRPr lang="en-CA" sz="2000" b="1"/>
            </a:p>
          </p:txBody>
        </p:sp>
      </p:grpSp>
      <p:sp>
        <p:nvSpPr>
          <p:cNvPr id="47144" name="Oval 58"/>
          <p:cNvSpPr>
            <a:spLocks noChangeArrowheads="1"/>
          </p:cNvSpPr>
          <p:nvPr/>
        </p:nvSpPr>
        <p:spPr bwMode="auto">
          <a:xfrm>
            <a:off x="-1620838" y="1908175"/>
            <a:ext cx="1439863"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45" name="Text Box 59"/>
          <p:cNvSpPr txBox="1">
            <a:spLocks noChangeArrowheads="1"/>
          </p:cNvSpPr>
          <p:nvPr/>
        </p:nvSpPr>
        <p:spPr bwMode="auto">
          <a:xfrm>
            <a:off x="-1546225" y="2052638"/>
            <a:ext cx="1366837" cy="825500"/>
          </a:xfrm>
          <a:prstGeom prst="rect">
            <a:avLst/>
          </a:prstGeom>
          <a:solidFill>
            <a:srgbClr val="FFCC00"/>
          </a:solidFill>
          <a:ln w="9525">
            <a:noFill/>
            <a:miter lim="800000"/>
            <a:headEnd/>
            <a:tailEnd/>
          </a:ln>
        </p:spPr>
        <p:txBody>
          <a:bodyPr>
            <a:spAutoFit/>
          </a:bodyPr>
          <a:lstStyle/>
          <a:p>
            <a:pPr algn="ctr">
              <a:spcBef>
                <a:spcPct val="50000"/>
              </a:spcBef>
            </a:pPr>
            <a:r>
              <a:rPr lang="en-US" sz="1600" b="1"/>
              <a:t>National priorities/ nMDGs</a:t>
            </a:r>
            <a:endParaRPr lang="en-CA" sz="1600" b="1"/>
          </a:p>
        </p:txBody>
      </p:sp>
      <p:sp>
        <p:nvSpPr>
          <p:cNvPr id="47146" name="Oval 61"/>
          <p:cNvSpPr>
            <a:spLocks noChangeArrowheads="1"/>
          </p:cNvSpPr>
          <p:nvPr/>
        </p:nvSpPr>
        <p:spPr bwMode="auto">
          <a:xfrm>
            <a:off x="-1547813" y="2987675"/>
            <a:ext cx="1439863"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47" name="Text Box 62"/>
          <p:cNvSpPr txBox="1">
            <a:spLocks noChangeArrowheads="1"/>
          </p:cNvSpPr>
          <p:nvPr/>
        </p:nvSpPr>
        <p:spPr bwMode="auto">
          <a:xfrm>
            <a:off x="-1547813" y="3203575"/>
            <a:ext cx="1366838" cy="701675"/>
          </a:xfrm>
          <a:prstGeom prst="rect">
            <a:avLst/>
          </a:prstGeom>
          <a:solidFill>
            <a:srgbClr val="FFFF00"/>
          </a:solidFill>
          <a:ln w="9525">
            <a:noFill/>
            <a:miter lim="800000"/>
            <a:headEnd/>
            <a:tailEnd/>
          </a:ln>
        </p:spPr>
        <p:txBody>
          <a:bodyPr>
            <a:spAutoFit/>
          </a:bodyPr>
          <a:lstStyle/>
          <a:p>
            <a:pPr algn="ctr">
              <a:spcBef>
                <a:spcPct val="50000"/>
              </a:spcBef>
            </a:pPr>
            <a:r>
              <a:rPr lang="en-US" sz="2000" b="1"/>
              <a:t>A good bet!</a:t>
            </a:r>
            <a:endParaRPr lang="en-CA" sz="2000" b="1"/>
          </a:p>
        </p:txBody>
      </p:sp>
      <p:grpSp>
        <p:nvGrpSpPr>
          <p:cNvPr id="47148" name="Group 63"/>
          <p:cNvGrpSpPr>
            <a:grpSpLocks/>
          </p:cNvGrpSpPr>
          <p:nvPr/>
        </p:nvGrpSpPr>
        <p:grpSpPr bwMode="auto">
          <a:xfrm>
            <a:off x="-3276600" y="3995738"/>
            <a:ext cx="1439862" cy="1150937"/>
            <a:chOff x="-1429" y="3113"/>
            <a:chExt cx="907" cy="725"/>
          </a:xfrm>
        </p:grpSpPr>
        <p:sp>
          <p:nvSpPr>
            <p:cNvPr id="47157" name="Oval 64"/>
            <p:cNvSpPr>
              <a:spLocks noChangeArrowheads="1"/>
            </p:cNvSpPr>
            <p:nvPr/>
          </p:nvSpPr>
          <p:spPr bwMode="auto">
            <a:xfrm>
              <a:off x="-1429" y="3113"/>
              <a:ext cx="907" cy="725"/>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58" name="Text Box 65"/>
            <p:cNvSpPr txBox="1">
              <a:spLocks noChangeArrowheads="1"/>
            </p:cNvSpPr>
            <p:nvPr/>
          </p:nvSpPr>
          <p:spPr bwMode="auto">
            <a:xfrm>
              <a:off x="-1429" y="3316"/>
              <a:ext cx="861" cy="366"/>
            </a:xfrm>
            <a:prstGeom prst="rect">
              <a:avLst/>
            </a:prstGeom>
            <a:solidFill>
              <a:srgbClr val="CCFFFF"/>
            </a:solidFill>
            <a:ln w="9525">
              <a:noFill/>
              <a:miter lim="800000"/>
              <a:headEnd/>
              <a:tailEnd/>
            </a:ln>
          </p:spPr>
          <p:txBody>
            <a:bodyPr>
              <a:spAutoFit/>
            </a:bodyPr>
            <a:lstStyle/>
            <a:p>
              <a:pPr algn="ctr">
                <a:spcBef>
                  <a:spcPct val="50000"/>
                </a:spcBef>
              </a:pPr>
              <a:r>
                <a:rPr lang="en-US" sz="1600" b="1"/>
                <a:t>Capacity gaps closed</a:t>
              </a:r>
              <a:endParaRPr lang="en-CA" sz="1600" b="1"/>
            </a:p>
          </p:txBody>
        </p:sp>
      </p:grpSp>
      <p:sp>
        <p:nvSpPr>
          <p:cNvPr id="47149" name="Oval 66"/>
          <p:cNvSpPr>
            <a:spLocks noChangeArrowheads="1"/>
          </p:cNvSpPr>
          <p:nvPr/>
        </p:nvSpPr>
        <p:spPr bwMode="auto">
          <a:xfrm>
            <a:off x="-3349625" y="1908175"/>
            <a:ext cx="1439862"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50" name="Text Box 67"/>
          <p:cNvSpPr txBox="1">
            <a:spLocks noChangeArrowheads="1"/>
          </p:cNvSpPr>
          <p:nvPr/>
        </p:nvSpPr>
        <p:spPr bwMode="auto">
          <a:xfrm>
            <a:off x="-3349625" y="2060575"/>
            <a:ext cx="1366837" cy="825500"/>
          </a:xfrm>
          <a:prstGeom prst="rect">
            <a:avLst/>
          </a:prstGeom>
          <a:solidFill>
            <a:srgbClr val="FFCC00"/>
          </a:solidFill>
          <a:ln w="9525">
            <a:noFill/>
            <a:miter lim="800000"/>
            <a:headEnd/>
            <a:tailEnd/>
          </a:ln>
        </p:spPr>
        <p:txBody>
          <a:bodyPr>
            <a:spAutoFit/>
          </a:bodyPr>
          <a:lstStyle/>
          <a:p>
            <a:pPr algn="ctr">
              <a:spcBef>
                <a:spcPct val="50000"/>
              </a:spcBef>
            </a:pPr>
            <a:r>
              <a:rPr lang="en-US" sz="1600" b="1"/>
              <a:t>Human rights realized</a:t>
            </a:r>
            <a:endParaRPr lang="en-CA" sz="1600" b="1"/>
          </a:p>
        </p:txBody>
      </p:sp>
      <p:sp>
        <p:nvSpPr>
          <p:cNvPr id="47151" name="Oval 68"/>
          <p:cNvSpPr>
            <a:spLocks noChangeArrowheads="1"/>
          </p:cNvSpPr>
          <p:nvPr/>
        </p:nvSpPr>
        <p:spPr bwMode="auto">
          <a:xfrm>
            <a:off x="-3276600" y="2987675"/>
            <a:ext cx="1439862"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52" name="Text Box 69"/>
          <p:cNvSpPr txBox="1">
            <a:spLocks noChangeArrowheads="1"/>
          </p:cNvSpPr>
          <p:nvPr/>
        </p:nvSpPr>
        <p:spPr bwMode="auto">
          <a:xfrm>
            <a:off x="-3349625" y="3275013"/>
            <a:ext cx="1511300" cy="581025"/>
          </a:xfrm>
          <a:prstGeom prst="rect">
            <a:avLst/>
          </a:prstGeom>
          <a:solidFill>
            <a:srgbClr val="FFFF00"/>
          </a:solidFill>
          <a:ln w="9525">
            <a:noFill/>
            <a:miter lim="800000"/>
            <a:headEnd/>
            <a:tailEnd/>
          </a:ln>
        </p:spPr>
        <p:txBody>
          <a:bodyPr>
            <a:spAutoFit/>
          </a:bodyPr>
          <a:lstStyle/>
          <a:p>
            <a:pPr algn="ctr">
              <a:spcBef>
                <a:spcPct val="50000"/>
              </a:spcBef>
            </a:pPr>
            <a:r>
              <a:rPr lang="en-US" sz="1600" b="1"/>
              <a:t>Performance improved</a:t>
            </a:r>
            <a:endParaRPr lang="en-CA" sz="1600" b="1"/>
          </a:p>
        </p:txBody>
      </p:sp>
      <p:sp>
        <p:nvSpPr>
          <p:cNvPr id="47153" name="AutoShape 70"/>
          <p:cNvSpPr>
            <a:spLocks noChangeArrowheads="1"/>
          </p:cNvSpPr>
          <p:nvPr/>
        </p:nvSpPr>
        <p:spPr bwMode="auto">
          <a:xfrm rot="10800000">
            <a:off x="9256713" y="1403350"/>
            <a:ext cx="1724025" cy="5410200"/>
          </a:xfrm>
          <a:prstGeom prst="triangle">
            <a:avLst>
              <a:gd name="adj" fmla="val 50000"/>
            </a:avLst>
          </a:prstGeom>
          <a:solidFill>
            <a:srgbClr val="00FFFF"/>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54" name="Text Box 71"/>
          <p:cNvSpPr txBox="1">
            <a:spLocks noChangeArrowheads="1"/>
          </p:cNvSpPr>
          <p:nvPr/>
        </p:nvSpPr>
        <p:spPr bwMode="auto">
          <a:xfrm>
            <a:off x="9612313" y="1619250"/>
            <a:ext cx="1089025" cy="396875"/>
          </a:xfrm>
          <a:prstGeom prst="rect">
            <a:avLst/>
          </a:prstGeom>
          <a:noFill/>
          <a:ln w="9525">
            <a:noFill/>
            <a:miter lim="800000"/>
            <a:headEnd/>
            <a:tailEnd/>
          </a:ln>
        </p:spPr>
        <p:txBody>
          <a:bodyPr>
            <a:spAutoFit/>
          </a:bodyPr>
          <a:lstStyle/>
          <a:p>
            <a:pPr algn="ctr">
              <a:spcBef>
                <a:spcPct val="50000"/>
              </a:spcBef>
            </a:pPr>
            <a:r>
              <a:rPr lang="en-US" sz="2000" b="1"/>
              <a:t>more</a:t>
            </a:r>
            <a:endParaRPr lang="en-CA" sz="2000" b="1"/>
          </a:p>
        </p:txBody>
      </p:sp>
      <p:sp>
        <p:nvSpPr>
          <p:cNvPr id="47155" name="Text Box 72"/>
          <p:cNvSpPr txBox="1">
            <a:spLocks noChangeArrowheads="1"/>
          </p:cNvSpPr>
          <p:nvPr/>
        </p:nvSpPr>
        <p:spPr bwMode="auto">
          <a:xfrm>
            <a:off x="9596438" y="3408363"/>
            <a:ext cx="1089025" cy="730250"/>
          </a:xfrm>
          <a:prstGeom prst="rect">
            <a:avLst/>
          </a:prstGeom>
          <a:noFill/>
          <a:ln w="9525">
            <a:noFill/>
            <a:miter lim="800000"/>
            <a:headEnd/>
            <a:tailEnd/>
          </a:ln>
        </p:spPr>
        <p:txBody>
          <a:bodyPr>
            <a:spAutoFit/>
          </a:bodyPr>
          <a:lstStyle/>
          <a:p>
            <a:pPr algn="ctr">
              <a:spcBef>
                <a:spcPct val="50000"/>
              </a:spcBef>
            </a:pPr>
            <a:r>
              <a:rPr lang="en-US" sz="1400" b="1"/>
              <a:t>Collective Account-ability</a:t>
            </a:r>
            <a:endParaRPr lang="en-CA" sz="1400" b="1"/>
          </a:p>
        </p:txBody>
      </p:sp>
      <p:sp>
        <p:nvSpPr>
          <p:cNvPr id="47156" name="Text Box 73"/>
          <p:cNvSpPr txBox="1">
            <a:spLocks noChangeArrowheads="1"/>
          </p:cNvSpPr>
          <p:nvPr/>
        </p:nvSpPr>
        <p:spPr bwMode="auto">
          <a:xfrm>
            <a:off x="9604375" y="5686425"/>
            <a:ext cx="1089025" cy="396875"/>
          </a:xfrm>
          <a:prstGeom prst="rect">
            <a:avLst/>
          </a:prstGeom>
          <a:noFill/>
          <a:ln w="9525">
            <a:noFill/>
            <a:miter lim="800000"/>
            <a:headEnd/>
            <a:tailEnd/>
          </a:ln>
        </p:spPr>
        <p:txBody>
          <a:bodyPr>
            <a:spAutoFit/>
          </a:bodyPr>
          <a:lstStyle/>
          <a:p>
            <a:pPr algn="ctr">
              <a:spcBef>
                <a:spcPct val="50000"/>
              </a:spcBef>
            </a:pPr>
            <a:r>
              <a:rPr lang="en-US" sz="2000" b="1"/>
              <a:t>less</a:t>
            </a:r>
            <a:endParaRPr lang="en-CA" sz="2000" b="1"/>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Rectangle 2"/>
          <p:cNvSpPr>
            <a:spLocks noGrp="1" noChangeArrowheads="1"/>
          </p:cNvSpPr>
          <p:nvPr>
            <p:ph type="body" idx="4294967295"/>
          </p:nvPr>
        </p:nvSpPr>
        <p:spPr>
          <a:xfrm>
            <a:off x="395288" y="1633538"/>
            <a:ext cx="8353425" cy="4675187"/>
          </a:xfrm>
        </p:spPr>
        <p:txBody>
          <a:bodyPr/>
          <a:lstStyle/>
          <a:p>
            <a:pPr eaLnBrk="1" hangingPunct="1">
              <a:lnSpc>
                <a:spcPct val="80000"/>
              </a:lnSpc>
              <a:spcAft>
                <a:spcPct val="55000"/>
              </a:spcAft>
              <a:buClr>
                <a:srgbClr val="006699"/>
              </a:buClr>
              <a:buFont typeface="Wingdings" pitchFamily="2" charset="2"/>
              <a:buNone/>
            </a:pPr>
            <a:r>
              <a:rPr lang="en-GB" sz="2400" b="1" smtClean="0"/>
              <a:t>Changes in institutional performance or behaviours</a:t>
            </a:r>
          </a:p>
          <a:p>
            <a:pPr eaLnBrk="1" hangingPunct="1">
              <a:lnSpc>
                <a:spcPct val="80000"/>
              </a:lnSpc>
              <a:spcAft>
                <a:spcPct val="55000"/>
              </a:spcAft>
              <a:buClr>
                <a:srgbClr val="006699"/>
              </a:buClr>
              <a:buFont typeface="Wingdings" pitchFamily="2" charset="2"/>
              <a:buChar char="§"/>
            </a:pPr>
            <a:r>
              <a:rPr lang="en-GB" sz="2400" smtClean="0"/>
              <a:t>Strategic contribution to the country priorities/MDGs</a:t>
            </a:r>
          </a:p>
          <a:p>
            <a:pPr eaLnBrk="1" hangingPunct="1">
              <a:lnSpc>
                <a:spcPct val="80000"/>
              </a:lnSpc>
              <a:spcAft>
                <a:spcPct val="55000"/>
              </a:spcAft>
              <a:buClr>
                <a:srgbClr val="006699"/>
              </a:buClr>
              <a:buFont typeface="Wingdings" pitchFamily="2" charset="2"/>
              <a:buChar char="§"/>
            </a:pPr>
            <a:r>
              <a:rPr lang="en-GB" sz="2400" smtClean="0"/>
              <a:t>Number of outcomes </a:t>
            </a:r>
            <a:r>
              <a:rPr lang="en-GB" sz="2400" b="1" i="1" smtClean="0"/>
              <a:t>depends</a:t>
            </a:r>
            <a:r>
              <a:rPr lang="en-GB" sz="2400" smtClean="0"/>
              <a:t> on challenges and UNCT comparative advantages</a:t>
            </a:r>
          </a:p>
          <a:p>
            <a:pPr eaLnBrk="1" hangingPunct="1">
              <a:lnSpc>
                <a:spcPct val="80000"/>
              </a:lnSpc>
              <a:spcAft>
                <a:spcPct val="55000"/>
              </a:spcAft>
              <a:buClr>
                <a:srgbClr val="006699"/>
              </a:buClr>
              <a:buFont typeface="Wingdings" pitchFamily="2" charset="2"/>
              <a:buChar char="§"/>
            </a:pPr>
            <a:r>
              <a:rPr lang="en-GB" sz="2400" smtClean="0"/>
              <a:t>Collective priorities (</a:t>
            </a:r>
            <a:r>
              <a:rPr lang="en-GB" sz="2400" i="1" smtClean="0"/>
              <a:t>but do not require contributions from every agency</a:t>
            </a:r>
            <a:r>
              <a:rPr lang="en-GB" sz="2400" smtClean="0"/>
              <a:t>)</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Produced by the combined effects of the contributing outputs</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Reflect a choice about strategy or policy</a:t>
            </a:r>
            <a:endParaRPr lang="en-US" sz="2400" b="1" smtClean="0"/>
          </a:p>
        </p:txBody>
      </p:sp>
      <p:sp>
        <p:nvSpPr>
          <p:cNvPr id="2506755" name="Rectangle 3"/>
          <p:cNvSpPr>
            <a:spLocks noGrp="1" noChangeArrowheads="1"/>
          </p:cNvSpPr>
          <p:nvPr>
            <p:ph type="title" idx="4294967295"/>
          </p:nvPr>
        </p:nvSpPr>
        <p:spPr>
          <a:xfrm>
            <a:off x="1120775" y="269875"/>
            <a:ext cx="7772400" cy="1143000"/>
          </a:xfrm>
        </p:spPr>
        <p:txBody>
          <a:bodyPr/>
          <a:lstStyle/>
          <a:p>
            <a:pPr eaLnBrk="1" hangingPunct="1">
              <a:defRPr/>
            </a:pPr>
            <a:r>
              <a:rPr lang="en-US" sz="3600" smtClean="0">
                <a:effectLst>
                  <a:outerShdw blurRad="38100" dist="38100" dir="2700000" algn="tl">
                    <a:srgbClr val="C0C0C0"/>
                  </a:outerShdw>
                </a:effectLst>
              </a:rPr>
              <a:t>Outcomes: </a:t>
            </a:r>
            <a:br>
              <a:rPr lang="en-US" sz="3600" smtClean="0">
                <a:effectLst>
                  <a:outerShdw blurRad="38100" dist="38100" dir="2700000" algn="tl">
                    <a:srgbClr val="C0C0C0"/>
                  </a:outerShdw>
                </a:effectLst>
              </a:rPr>
            </a:br>
            <a:r>
              <a:rPr lang="en-US" sz="3600" smtClean="0">
                <a:effectLst>
                  <a:outerShdw blurRad="38100" dist="38100" dir="2700000" algn="tl">
                    <a:srgbClr val="C0C0C0"/>
                  </a:outerShdw>
                </a:effectLst>
              </a:rPr>
              <a:t>Definition &amp; key features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1" name="Rectangle 2"/>
          <p:cNvSpPr>
            <a:spLocks noGrp="1" noChangeArrowheads="1"/>
          </p:cNvSpPr>
          <p:nvPr>
            <p:ph type="body" idx="4294967295"/>
          </p:nvPr>
        </p:nvSpPr>
        <p:spPr>
          <a:xfrm>
            <a:off x="395288" y="1557338"/>
            <a:ext cx="8353425" cy="4891087"/>
          </a:xfrm>
        </p:spPr>
        <p:txBody>
          <a:bodyPr/>
          <a:lstStyle/>
          <a:p>
            <a:pPr eaLnBrk="1" hangingPunct="1">
              <a:lnSpc>
                <a:spcPct val="80000"/>
              </a:lnSpc>
              <a:spcAft>
                <a:spcPct val="35000"/>
              </a:spcAft>
              <a:buFont typeface="Arial" charset="0"/>
              <a:buNone/>
            </a:pPr>
            <a:r>
              <a:rPr lang="en-US" altLang="ja-JP" sz="2400" b="1" smtClean="0">
                <a:cs typeface="ＭＳ Ｐゴシック"/>
              </a:rPr>
              <a:t>Concrete, deliverables</a:t>
            </a:r>
            <a:endParaRPr lang="en-US" sz="2400" smtClean="0"/>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Operational changes: new skills or abilities, the availability of new products and services</a:t>
            </a:r>
          </a:p>
          <a:p>
            <a:pPr eaLnBrk="1" hangingPunct="1">
              <a:lnSpc>
                <a:spcPct val="80000"/>
              </a:lnSpc>
              <a:spcAft>
                <a:spcPct val="55000"/>
              </a:spcAft>
              <a:buClr>
                <a:srgbClr val="006699"/>
              </a:buClr>
              <a:buFont typeface="Wingdings" pitchFamily="2" charset="2"/>
              <a:buChar char="§"/>
            </a:pPr>
            <a:r>
              <a:rPr lang="en-US" altLang="ja-JP" sz="2400" u="sng" smtClean="0">
                <a:cs typeface="ＭＳ Ｐゴシック"/>
              </a:rPr>
              <a:t>Must</a:t>
            </a:r>
            <a:r>
              <a:rPr lang="en-US" altLang="ja-JP" sz="2400" smtClean="0">
                <a:cs typeface="ＭＳ Ｐゴシック"/>
              </a:rPr>
              <a:t> be achieved within the programme period</a:t>
            </a:r>
            <a:endParaRPr lang="en-US" sz="2400" smtClean="0"/>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Managers have a high degree of control</a:t>
            </a:r>
          </a:p>
          <a:p>
            <a:pPr lvl="1" eaLnBrk="1" hangingPunct="1">
              <a:lnSpc>
                <a:spcPct val="80000"/>
              </a:lnSpc>
              <a:spcAft>
                <a:spcPct val="55000"/>
              </a:spcAft>
              <a:buClr>
                <a:srgbClr val="006699"/>
              </a:buClr>
              <a:buFont typeface="Wingdings" pitchFamily="2" charset="2"/>
              <a:buNone/>
            </a:pPr>
            <a:r>
              <a:rPr lang="en-US" sz="2000" smtClean="0">
                <a:sym typeface="Wingdings" pitchFamily="2" charset="2"/>
              </a:rPr>
              <a:t> I</a:t>
            </a:r>
            <a:r>
              <a:rPr lang="en-US" altLang="ja-JP" sz="2000" i="1" smtClean="0">
                <a:cs typeface="ＭＳ Ｐゴシック"/>
              </a:rPr>
              <a:t>f the result is mostly beyond the control or influence of the programme or project, it </a:t>
            </a:r>
            <a:r>
              <a:rPr lang="en-US" altLang="ja-JP" sz="2000" i="1" u="sng" smtClean="0">
                <a:cs typeface="ＭＳ Ｐゴシック"/>
              </a:rPr>
              <a:t>cannot</a:t>
            </a:r>
            <a:r>
              <a:rPr lang="en-US" altLang="ja-JP" sz="2000" i="1" smtClean="0">
                <a:cs typeface="ＭＳ Ｐゴシック"/>
              </a:rPr>
              <a:t> be an output</a:t>
            </a:r>
            <a:endParaRPr lang="en-US" altLang="ja-JP" sz="2000" smtClean="0">
              <a:cs typeface="ＭＳ Ｐゴシック"/>
            </a:endParaRP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Failure to deliver is failure of the programme or project</a:t>
            </a:r>
            <a:endParaRPr lang="en-US" sz="2400" smtClean="0"/>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Unless under a joint programme, outputs are </a:t>
            </a:r>
            <a:r>
              <a:rPr lang="en-US" altLang="ja-JP" sz="2400" u="sng" smtClean="0">
                <a:cs typeface="ＭＳ Ｐゴシック"/>
              </a:rPr>
              <a:t>NOT</a:t>
            </a:r>
            <a:r>
              <a:rPr lang="en-US" altLang="ja-JP" sz="2400" smtClean="0">
                <a:cs typeface="ＭＳ Ｐゴシック"/>
              </a:rPr>
              <a:t> collective results</a:t>
            </a:r>
            <a:endParaRPr lang="en-US" sz="2400" smtClean="0">
              <a:ea typeface="ＭＳ Ｐゴシック"/>
              <a:cs typeface="ＭＳ Ｐゴシック"/>
            </a:endParaRPr>
          </a:p>
        </p:txBody>
      </p:sp>
      <p:sp>
        <p:nvSpPr>
          <p:cNvPr id="2507779" name="Rectangle 3"/>
          <p:cNvSpPr>
            <a:spLocks noGrp="1" noChangeArrowheads="1"/>
          </p:cNvSpPr>
          <p:nvPr>
            <p:ph type="title" idx="4294967295"/>
          </p:nvPr>
        </p:nvSpPr>
        <p:spPr>
          <a:xfrm>
            <a:off x="976313" y="125413"/>
            <a:ext cx="7772400" cy="1143000"/>
          </a:xfrm>
        </p:spPr>
        <p:txBody>
          <a:bodyPr/>
          <a:lstStyle/>
          <a:p>
            <a:pPr eaLnBrk="1" hangingPunct="1">
              <a:defRPr/>
            </a:pPr>
            <a:r>
              <a:rPr lang="en-US" sz="3600" smtClean="0">
                <a:effectLst>
                  <a:outerShdw blurRad="38100" dist="38100" dir="2700000" algn="tl">
                    <a:srgbClr val="C0C0C0"/>
                  </a:outerShdw>
                </a:effectLst>
              </a:rPr>
              <a:t>Outputs: </a:t>
            </a:r>
            <a:br>
              <a:rPr lang="en-US" sz="3600" smtClean="0">
                <a:effectLst>
                  <a:outerShdw blurRad="38100" dist="38100" dir="2700000" algn="tl">
                    <a:srgbClr val="C0C0C0"/>
                  </a:outerShdw>
                </a:effectLst>
              </a:rPr>
            </a:br>
            <a:r>
              <a:rPr lang="en-US" sz="3600" smtClean="0">
                <a:effectLst>
                  <a:outerShdw blurRad="38100" dist="38100" dir="2700000" algn="tl">
                    <a:srgbClr val="C0C0C0"/>
                  </a:outerShdw>
                </a:effectLst>
              </a:rPr>
              <a:t>Definition &amp; key features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a:xfrm>
            <a:off x="1331913" y="476250"/>
            <a:ext cx="7138987" cy="1143000"/>
          </a:xfrm>
        </p:spPr>
        <p:txBody>
          <a:bodyPr/>
          <a:lstStyle/>
          <a:p>
            <a:pPr eaLnBrk="1" hangingPunct="1"/>
            <a:r>
              <a:rPr lang="en-US" smtClean="0"/>
              <a:t>Session objectives</a:t>
            </a:r>
          </a:p>
        </p:txBody>
      </p:sp>
      <p:sp>
        <p:nvSpPr>
          <p:cNvPr id="16386" name="Rectangle 3"/>
          <p:cNvSpPr>
            <a:spLocks noGrp="1"/>
          </p:cNvSpPr>
          <p:nvPr>
            <p:ph type="body" idx="4294967295"/>
          </p:nvPr>
        </p:nvSpPr>
        <p:spPr>
          <a:xfrm>
            <a:off x="395288" y="2060575"/>
            <a:ext cx="8229600" cy="4525963"/>
          </a:xfrm>
        </p:spPr>
        <p:txBody>
          <a:bodyPr/>
          <a:lstStyle/>
          <a:p>
            <a:pPr eaLnBrk="1" hangingPunct="1"/>
            <a:r>
              <a:rPr lang="en-US" smtClean="0"/>
              <a:t>To introduce the concepts of RBM </a:t>
            </a:r>
            <a:r>
              <a:rPr lang="en-US" u="sng" smtClean="0"/>
              <a:t>and</a:t>
            </a:r>
            <a:r>
              <a:rPr lang="en-US" smtClean="0"/>
              <a:t> to show how HRBA brings depth and legitimacy to our practice of RBM </a:t>
            </a:r>
            <a:endParaRPr lang="en-CA" smtClean="0"/>
          </a:p>
          <a:p>
            <a:pPr eaLnBrk="1" hangingPunct="1"/>
            <a:r>
              <a:rPr lang="en-US" smtClean="0"/>
              <a:t>To formulate results and indicators that responds to the analysis we conducted in session 5</a:t>
            </a:r>
            <a:endParaRPr lang="en-CA" smtClean="0"/>
          </a:p>
          <a:p>
            <a:pPr eaLnBrk="1" hangingPunct="1"/>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p:cNvPicPr>
            <a:picLocks noChangeAspect="1" noChangeArrowheads="1"/>
          </p:cNvPicPr>
          <p:nvPr/>
        </p:nvPicPr>
        <p:blipFill>
          <a:blip r:embed="rId3"/>
          <a:srcRect/>
          <a:stretch>
            <a:fillRect/>
          </a:stretch>
        </p:blipFill>
        <p:spPr bwMode="auto">
          <a:xfrm>
            <a:off x="381000" y="1225550"/>
            <a:ext cx="8386763" cy="5257800"/>
          </a:xfrm>
          <a:prstGeom prst="rect">
            <a:avLst/>
          </a:prstGeom>
          <a:noFill/>
          <a:ln w="9525">
            <a:noFill/>
            <a:miter lim="800000"/>
            <a:headEnd/>
            <a:tailEnd/>
          </a:ln>
        </p:spPr>
      </p:pic>
      <p:sp>
        <p:nvSpPr>
          <p:cNvPr id="53250" name="Title 1"/>
          <p:cNvSpPr txBox="1">
            <a:spLocks/>
          </p:cNvSpPr>
          <p:nvPr/>
        </p:nvSpPr>
        <p:spPr bwMode="auto">
          <a:xfrm>
            <a:off x="1476375" y="188913"/>
            <a:ext cx="7127875" cy="877887"/>
          </a:xfrm>
          <a:prstGeom prst="rect">
            <a:avLst/>
          </a:prstGeom>
          <a:solidFill>
            <a:srgbClr val="184BB2"/>
          </a:solidFill>
          <a:ln w="9525">
            <a:noFill/>
            <a:miter lim="800000"/>
            <a:headEnd/>
            <a:tailEnd/>
          </a:ln>
        </p:spPr>
        <p:txBody>
          <a:bodyPr anchor="ctr"/>
          <a:lstStyle/>
          <a:p>
            <a:pPr algn="ctr"/>
            <a:r>
              <a:rPr lang="en-US" sz="3200" b="1">
                <a:solidFill>
                  <a:schemeClr val="bg1"/>
                </a:solidFill>
                <a:cs typeface="Arial" charset="0"/>
              </a:rPr>
              <a:t>Results Matrix</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5297" name="Picture 3"/>
          <p:cNvPicPr>
            <a:picLocks noChangeAspect="1" noChangeArrowheads="1"/>
          </p:cNvPicPr>
          <p:nvPr/>
        </p:nvPicPr>
        <p:blipFill>
          <a:blip r:embed="rId3"/>
          <a:srcRect/>
          <a:stretch>
            <a:fillRect/>
          </a:stretch>
        </p:blipFill>
        <p:spPr bwMode="auto">
          <a:xfrm>
            <a:off x="304800" y="1295400"/>
            <a:ext cx="8610600" cy="4953000"/>
          </a:xfrm>
          <a:prstGeom prst="rect">
            <a:avLst/>
          </a:prstGeom>
          <a:noFill/>
          <a:ln w="9525">
            <a:noFill/>
            <a:miter lim="800000"/>
            <a:headEnd/>
            <a:tailEnd/>
          </a:ln>
        </p:spPr>
      </p:pic>
      <p:sp>
        <p:nvSpPr>
          <p:cNvPr id="55298" name="Title 1"/>
          <p:cNvSpPr txBox="1">
            <a:spLocks/>
          </p:cNvSpPr>
          <p:nvPr/>
        </p:nvSpPr>
        <p:spPr bwMode="auto">
          <a:xfrm>
            <a:off x="1547813" y="188913"/>
            <a:ext cx="7200900" cy="877887"/>
          </a:xfrm>
          <a:prstGeom prst="rect">
            <a:avLst/>
          </a:prstGeom>
          <a:solidFill>
            <a:srgbClr val="184BB2"/>
          </a:solidFill>
          <a:ln w="9525">
            <a:noFill/>
            <a:miter lim="800000"/>
            <a:headEnd/>
            <a:tailEnd/>
          </a:ln>
        </p:spPr>
        <p:txBody>
          <a:bodyPr anchor="ctr"/>
          <a:lstStyle/>
          <a:p>
            <a:pPr algn="ctr"/>
            <a:r>
              <a:rPr lang="en-US" sz="3200" b="1">
                <a:solidFill>
                  <a:schemeClr val="bg1"/>
                </a:solidFill>
                <a:cs typeface="Arial" charset="0"/>
              </a:rPr>
              <a:t>Results Matrix</a:t>
            </a: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29" name="Object 13"/>
          <p:cNvGraphicFramePr>
            <a:graphicFrameLocks noChangeAspect="1"/>
          </p:cNvGraphicFramePr>
          <p:nvPr/>
        </p:nvGraphicFramePr>
        <p:xfrm>
          <a:off x="-1260475" y="1412875"/>
          <a:ext cx="8642350" cy="6124575"/>
        </p:xfrm>
        <a:graphic>
          <a:graphicData uri="http://schemas.openxmlformats.org/presentationml/2006/ole">
            <mc:AlternateContent xmlns:mc="http://schemas.openxmlformats.org/markup-compatibility/2006">
              <mc:Choice xmlns:v="urn:schemas-microsoft-com:vml" Requires="v">
                <p:oleObj spid="_x0000_s60432" name="Visio" r:id="rId4" imgW="7636346" imgH="5281719" progId="">
                  <p:embed/>
                </p:oleObj>
              </mc:Choice>
              <mc:Fallback>
                <p:oleObj name="Visio" r:id="rId4" imgW="7636346" imgH="5281719" progId="">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t="5064" r="13495"/>
                      <a:stretch>
                        <a:fillRect/>
                      </a:stretch>
                    </p:blipFill>
                    <p:spPr bwMode="auto">
                      <a:xfrm>
                        <a:off x="-1260475" y="1412875"/>
                        <a:ext cx="864235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430" name="Rectangle 7"/>
          <p:cNvSpPr>
            <a:spLocks noGrp="1" noChangeArrowheads="1"/>
          </p:cNvSpPr>
          <p:nvPr>
            <p:ph type="title" idx="4294967295"/>
          </p:nvPr>
        </p:nvSpPr>
        <p:spPr>
          <a:xfrm>
            <a:off x="1403350" y="0"/>
            <a:ext cx="7359650" cy="1524000"/>
          </a:xfrm>
        </p:spPr>
        <p:txBody>
          <a:bodyPr/>
          <a:lstStyle/>
          <a:p>
            <a:pPr eaLnBrk="1" hangingPunct="1"/>
            <a:r>
              <a:rPr lang="en-US" b="1" smtClean="0">
                <a:solidFill>
                  <a:schemeClr val="accent2"/>
                </a:solidFill>
              </a:rPr>
              <a:t>Group Activity</a:t>
            </a:r>
            <a:br>
              <a:rPr lang="en-US" b="1" smtClean="0">
                <a:solidFill>
                  <a:schemeClr val="accent2"/>
                </a:solidFill>
              </a:rPr>
            </a:br>
            <a:r>
              <a:rPr lang="en-US" sz="2400" b="1" smtClean="0">
                <a:solidFill>
                  <a:schemeClr val="accent2"/>
                </a:solidFill>
              </a:rPr>
              <a:t>Using the set of cards provided, develop </a:t>
            </a:r>
            <a:br>
              <a:rPr lang="en-US" sz="2400" b="1" smtClean="0">
                <a:solidFill>
                  <a:schemeClr val="accent2"/>
                </a:solidFill>
              </a:rPr>
            </a:br>
            <a:r>
              <a:rPr lang="en-US" sz="2400" b="1" smtClean="0">
                <a:solidFill>
                  <a:schemeClr val="accent2"/>
                </a:solidFill>
              </a:rPr>
              <a:t>a results framework…</a:t>
            </a:r>
            <a:endParaRPr lang="en-GB" b="1" smtClean="0">
              <a:solidFill>
                <a:schemeClr val="accent2"/>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8"/>
          <p:cNvSpPr>
            <a:spLocks noChangeArrowheads="1"/>
          </p:cNvSpPr>
          <p:nvPr/>
        </p:nvSpPr>
        <p:spPr bwMode="auto">
          <a:xfrm>
            <a:off x="1547813" y="620713"/>
            <a:ext cx="6375400" cy="476250"/>
          </a:xfrm>
          <a:prstGeom prst="rect">
            <a:avLst/>
          </a:prstGeom>
          <a:solidFill>
            <a:srgbClr val="EAEAEA"/>
          </a:solidFill>
          <a:ln w="9525">
            <a:noFill/>
            <a:miter lim="800000"/>
            <a:headEnd/>
            <a:tailEnd/>
          </a:ln>
        </p:spPr>
        <p:txBody>
          <a:bodyPr anchor="ctr"/>
          <a:lstStyle/>
          <a:p>
            <a:pPr algn="ctr"/>
            <a:r>
              <a:rPr lang="en-GB" sz="1600" b="1">
                <a:cs typeface="Arial" charset="0"/>
              </a:rPr>
              <a:t>Reduce the level of poverty and income inequality</a:t>
            </a:r>
            <a:endParaRPr lang="fr-CA" sz="1600" b="1">
              <a:cs typeface="Arial" charset="0"/>
            </a:endParaRPr>
          </a:p>
        </p:txBody>
      </p:sp>
      <p:sp>
        <p:nvSpPr>
          <p:cNvPr id="62466" name="Rectangle 20"/>
          <p:cNvSpPr>
            <a:spLocks noChangeArrowheads="1"/>
          </p:cNvSpPr>
          <p:nvPr/>
        </p:nvSpPr>
        <p:spPr bwMode="auto">
          <a:xfrm>
            <a:off x="252413" y="1484313"/>
            <a:ext cx="4248150" cy="792162"/>
          </a:xfrm>
          <a:prstGeom prst="rect">
            <a:avLst/>
          </a:prstGeom>
          <a:solidFill>
            <a:srgbClr val="EAEAEA"/>
          </a:solidFill>
          <a:ln w="9525">
            <a:noFill/>
            <a:miter lim="800000"/>
            <a:headEnd/>
            <a:tailEnd/>
          </a:ln>
        </p:spPr>
        <p:txBody>
          <a:bodyPr anchor="ctr"/>
          <a:lstStyle/>
          <a:p>
            <a:pPr algn="ctr"/>
            <a:r>
              <a:rPr lang="en-US" sz="1600" b="1"/>
              <a:t>New businesses and jobs are created </a:t>
            </a:r>
            <a:r>
              <a:rPr lang="en-US" sz="1600" b="1" u="sng"/>
              <a:t>in targeted</a:t>
            </a:r>
            <a:r>
              <a:rPr lang="en-US" sz="1600" b="1"/>
              <a:t>, poor rural and urban areas </a:t>
            </a:r>
            <a:endParaRPr lang="fr-CA" sz="1400" b="1">
              <a:solidFill>
                <a:schemeClr val="accent2"/>
              </a:solidFill>
              <a:cs typeface="Times New Roman" pitchFamily="18" charset="0"/>
            </a:endParaRPr>
          </a:p>
        </p:txBody>
      </p:sp>
      <p:sp>
        <p:nvSpPr>
          <p:cNvPr id="62467" name="Rectangle 21"/>
          <p:cNvSpPr>
            <a:spLocks noChangeArrowheads="1"/>
          </p:cNvSpPr>
          <p:nvPr/>
        </p:nvSpPr>
        <p:spPr bwMode="auto">
          <a:xfrm>
            <a:off x="180975" y="4725988"/>
            <a:ext cx="4535488" cy="576262"/>
          </a:xfrm>
          <a:prstGeom prst="rect">
            <a:avLst/>
          </a:prstGeom>
          <a:solidFill>
            <a:srgbClr val="EAEAEA"/>
          </a:solidFill>
          <a:ln w="9525">
            <a:noFill/>
            <a:miter lim="800000"/>
            <a:headEnd/>
            <a:tailEnd/>
          </a:ln>
        </p:spPr>
        <p:txBody>
          <a:bodyPr anchor="ctr"/>
          <a:lstStyle/>
          <a:p>
            <a:pPr algn="ctr"/>
            <a:r>
              <a:rPr lang="en-US" sz="1600" b="1"/>
              <a:t>Local business development funds piloted in selected areas</a:t>
            </a:r>
            <a:endParaRPr lang="fr-CA" sz="1400" b="1">
              <a:solidFill>
                <a:schemeClr val="accent2"/>
              </a:solidFill>
              <a:cs typeface="Times New Roman" pitchFamily="18" charset="0"/>
            </a:endParaRPr>
          </a:p>
        </p:txBody>
      </p:sp>
      <p:sp>
        <p:nvSpPr>
          <p:cNvPr id="62468" name="Rectangle 22"/>
          <p:cNvSpPr>
            <a:spLocks noChangeArrowheads="1"/>
          </p:cNvSpPr>
          <p:nvPr/>
        </p:nvSpPr>
        <p:spPr bwMode="auto">
          <a:xfrm>
            <a:off x="180975" y="3646488"/>
            <a:ext cx="4608513" cy="887412"/>
          </a:xfrm>
          <a:prstGeom prst="rect">
            <a:avLst/>
          </a:prstGeom>
          <a:solidFill>
            <a:srgbClr val="EAEAEA"/>
          </a:solidFill>
          <a:ln w="9525">
            <a:noFill/>
            <a:miter lim="800000"/>
            <a:headEnd/>
            <a:tailEnd/>
          </a:ln>
        </p:spPr>
        <p:txBody>
          <a:bodyPr anchor="ctr"/>
          <a:lstStyle/>
          <a:p>
            <a:pPr algn="ctr"/>
            <a:r>
              <a:rPr lang="en-US" sz="1600" b="1"/>
              <a:t>Disadvantaged groups including youth and PLWHA have access to improved employment services and preferential credits for business development.</a:t>
            </a:r>
            <a:endParaRPr lang="fr-CA" sz="1400" b="1">
              <a:solidFill>
                <a:schemeClr val="accent2"/>
              </a:solidFill>
              <a:cs typeface="Times New Roman" pitchFamily="18" charset="0"/>
            </a:endParaRPr>
          </a:p>
        </p:txBody>
      </p:sp>
      <p:sp>
        <p:nvSpPr>
          <p:cNvPr id="62469" name="Rectangle 23"/>
          <p:cNvSpPr>
            <a:spLocks noChangeArrowheads="1"/>
          </p:cNvSpPr>
          <p:nvPr/>
        </p:nvSpPr>
        <p:spPr bwMode="auto">
          <a:xfrm>
            <a:off x="180975" y="2781300"/>
            <a:ext cx="4535488" cy="647700"/>
          </a:xfrm>
          <a:prstGeom prst="rect">
            <a:avLst/>
          </a:prstGeom>
          <a:solidFill>
            <a:srgbClr val="EAEAEA"/>
          </a:solidFill>
          <a:ln w="9525">
            <a:noFill/>
            <a:miter lim="800000"/>
            <a:headEnd/>
            <a:tailEnd/>
          </a:ln>
        </p:spPr>
        <p:txBody>
          <a:bodyPr anchor="ctr"/>
          <a:lstStyle/>
          <a:p>
            <a:pPr algn="ctr"/>
            <a:r>
              <a:rPr lang="en-US" sz="1600" b="1"/>
              <a:t>Market-based vocational training programmes are developed</a:t>
            </a:r>
            <a:endParaRPr lang="fr-CA" sz="1400" b="1">
              <a:cs typeface="Times New Roman" pitchFamily="18" charset="0"/>
            </a:endParaRPr>
          </a:p>
        </p:txBody>
      </p:sp>
      <p:sp>
        <p:nvSpPr>
          <p:cNvPr id="62470" name="Rectangle 24"/>
          <p:cNvSpPr>
            <a:spLocks noChangeArrowheads="1"/>
          </p:cNvSpPr>
          <p:nvPr/>
        </p:nvSpPr>
        <p:spPr bwMode="auto">
          <a:xfrm>
            <a:off x="107950" y="5446713"/>
            <a:ext cx="4537075" cy="981075"/>
          </a:xfrm>
          <a:prstGeom prst="rect">
            <a:avLst/>
          </a:prstGeom>
          <a:solidFill>
            <a:srgbClr val="EAEAEA"/>
          </a:solidFill>
          <a:ln w="9525">
            <a:noFill/>
            <a:miter lim="800000"/>
            <a:headEnd/>
            <a:tailEnd/>
          </a:ln>
        </p:spPr>
        <p:txBody>
          <a:bodyPr anchor="ctr"/>
          <a:lstStyle/>
          <a:p>
            <a:pPr algn="ctr"/>
            <a:r>
              <a:rPr lang="en-US" sz="1600" b="1"/>
              <a:t>Private public partnerships (PPP)s are created in poor rural and urban areas for infrastructure development and service provision</a:t>
            </a:r>
            <a:endParaRPr lang="fr-CA" sz="1400" b="1">
              <a:solidFill>
                <a:schemeClr val="accent2"/>
              </a:solidFill>
              <a:cs typeface="Times New Roman" pitchFamily="18" charset="0"/>
            </a:endParaRPr>
          </a:p>
        </p:txBody>
      </p:sp>
      <p:sp>
        <p:nvSpPr>
          <p:cNvPr id="62471" name="Rectangle 25"/>
          <p:cNvSpPr>
            <a:spLocks noChangeArrowheads="1"/>
          </p:cNvSpPr>
          <p:nvPr/>
        </p:nvSpPr>
        <p:spPr bwMode="auto">
          <a:xfrm>
            <a:off x="5148263" y="1412875"/>
            <a:ext cx="3382962" cy="863600"/>
          </a:xfrm>
          <a:prstGeom prst="rect">
            <a:avLst/>
          </a:prstGeom>
          <a:solidFill>
            <a:srgbClr val="EAEAEA"/>
          </a:solidFill>
          <a:ln w="9525">
            <a:noFill/>
            <a:miter lim="800000"/>
            <a:headEnd/>
            <a:tailEnd/>
          </a:ln>
        </p:spPr>
        <p:txBody>
          <a:bodyPr anchor="ctr"/>
          <a:lstStyle/>
          <a:p>
            <a:pPr algn="ctr"/>
            <a:r>
              <a:rPr lang="en-US" sz="1600" b="1"/>
              <a:t>Local public administrations operate in a more effective and transparent manner</a:t>
            </a:r>
            <a:endParaRPr lang="fr-CA" sz="1400" b="1">
              <a:solidFill>
                <a:schemeClr val="accent2"/>
              </a:solidFill>
              <a:cs typeface="Times New Roman" pitchFamily="18" charset="0"/>
            </a:endParaRPr>
          </a:p>
        </p:txBody>
      </p:sp>
      <p:sp>
        <p:nvSpPr>
          <p:cNvPr id="62472" name="Rectangle 26"/>
          <p:cNvSpPr>
            <a:spLocks noChangeArrowheads="1"/>
          </p:cNvSpPr>
          <p:nvPr/>
        </p:nvSpPr>
        <p:spPr bwMode="auto">
          <a:xfrm>
            <a:off x="4932363" y="2709863"/>
            <a:ext cx="3979862" cy="1439862"/>
          </a:xfrm>
          <a:prstGeom prst="rect">
            <a:avLst/>
          </a:prstGeom>
          <a:solidFill>
            <a:srgbClr val="EAEAEA"/>
          </a:solidFill>
          <a:ln w="9525">
            <a:noFill/>
            <a:miter lim="800000"/>
            <a:headEnd/>
            <a:tailEnd/>
          </a:ln>
        </p:spPr>
        <p:txBody>
          <a:bodyPr anchor="ctr"/>
          <a:lstStyle/>
          <a:p>
            <a:pPr algn="ctr"/>
            <a:r>
              <a:rPr lang="en-US" sz="1600" b="1"/>
              <a:t>Decentralization framework is strengthened, emphasising (1) delegation of authority, (2) decentralization of services, (3) costing of local services and budget needs of LPAs</a:t>
            </a:r>
            <a:endParaRPr lang="fr-CA" sz="1400" b="1">
              <a:solidFill>
                <a:schemeClr val="accent2"/>
              </a:solidFill>
              <a:cs typeface="Times New Roman" pitchFamily="18" charset="0"/>
            </a:endParaRPr>
          </a:p>
        </p:txBody>
      </p:sp>
      <p:sp>
        <p:nvSpPr>
          <p:cNvPr id="62473" name="Rectangle 27"/>
          <p:cNvSpPr>
            <a:spLocks noChangeArrowheads="1"/>
          </p:cNvSpPr>
          <p:nvPr/>
        </p:nvSpPr>
        <p:spPr bwMode="auto">
          <a:xfrm>
            <a:off x="5076825" y="4437063"/>
            <a:ext cx="3835400" cy="865187"/>
          </a:xfrm>
          <a:prstGeom prst="rect">
            <a:avLst/>
          </a:prstGeom>
          <a:solidFill>
            <a:srgbClr val="EAEAEA"/>
          </a:solidFill>
          <a:ln w="9525">
            <a:noFill/>
            <a:miter lim="800000"/>
            <a:headEnd/>
            <a:tailEnd/>
          </a:ln>
        </p:spPr>
        <p:txBody>
          <a:bodyPr anchor="ctr"/>
          <a:lstStyle/>
          <a:p>
            <a:pPr algn="ctr"/>
            <a:r>
              <a:rPr lang="en-US" sz="1600" b="1"/>
              <a:t>Administrative procedures and systems are simplified and streamlined to provide better services</a:t>
            </a:r>
            <a:r>
              <a:rPr lang="fr-CA" sz="1400" b="1">
                <a:solidFill>
                  <a:schemeClr val="accent2"/>
                </a:solidFill>
                <a:cs typeface="Times New Roman" pitchFamily="18" charset="0"/>
              </a:rPr>
              <a:t>.</a:t>
            </a:r>
          </a:p>
        </p:txBody>
      </p:sp>
      <p:sp>
        <p:nvSpPr>
          <p:cNvPr id="62474" name="Rectangle 28"/>
          <p:cNvSpPr>
            <a:spLocks noChangeArrowheads="1"/>
          </p:cNvSpPr>
          <p:nvPr/>
        </p:nvSpPr>
        <p:spPr bwMode="auto">
          <a:xfrm>
            <a:off x="5148263" y="5445125"/>
            <a:ext cx="3835400" cy="865188"/>
          </a:xfrm>
          <a:prstGeom prst="rect">
            <a:avLst/>
          </a:prstGeom>
          <a:solidFill>
            <a:srgbClr val="EAEAEA"/>
          </a:solidFill>
          <a:ln w="9525">
            <a:noFill/>
            <a:miter lim="800000"/>
            <a:headEnd/>
            <a:tailEnd/>
          </a:ln>
        </p:spPr>
        <p:txBody>
          <a:bodyPr anchor="ctr"/>
          <a:lstStyle/>
          <a:p>
            <a:pPr algn="ctr"/>
            <a:r>
              <a:rPr lang="en-US" sz="1600" b="1"/>
              <a:t>Targeted departments of LPAs plan, implement, and monitor in a participatory manner </a:t>
            </a:r>
            <a:endParaRPr lang="fr-CA" sz="1400" b="1">
              <a:solidFill>
                <a:schemeClr val="accent2"/>
              </a:solidFill>
              <a:cs typeface="Times New Roman" pitchFamily="18"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1" name="Rectangle 2"/>
          <p:cNvSpPr>
            <a:spLocks noChangeArrowheads="1"/>
          </p:cNvSpPr>
          <p:nvPr/>
        </p:nvSpPr>
        <p:spPr bwMode="auto">
          <a:xfrm>
            <a:off x="1476375" y="333375"/>
            <a:ext cx="6375400" cy="476250"/>
          </a:xfrm>
          <a:prstGeom prst="rect">
            <a:avLst/>
          </a:prstGeom>
          <a:solidFill>
            <a:srgbClr val="EAEAEA"/>
          </a:solidFill>
          <a:ln w="9525">
            <a:noFill/>
            <a:miter lim="800000"/>
            <a:headEnd/>
            <a:tailEnd/>
          </a:ln>
        </p:spPr>
        <p:txBody>
          <a:bodyPr anchor="ctr"/>
          <a:lstStyle/>
          <a:p>
            <a:pPr algn="ctr"/>
            <a:r>
              <a:rPr lang="en-US" sz="1600" b="1">
                <a:cs typeface="Arial" charset="0"/>
              </a:rPr>
              <a:t>Reverse the Spread of HIV and AIDS</a:t>
            </a:r>
            <a:endParaRPr lang="fr-CA" sz="1600" b="1">
              <a:cs typeface="Arial" charset="0"/>
            </a:endParaRPr>
          </a:p>
        </p:txBody>
      </p:sp>
      <p:sp>
        <p:nvSpPr>
          <p:cNvPr id="66562" name="Rectangle 4"/>
          <p:cNvSpPr>
            <a:spLocks noChangeArrowheads="1"/>
          </p:cNvSpPr>
          <p:nvPr/>
        </p:nvSpPr>
        <p:spPr bwMode="auto">
          <a:xfrm>
            <a:off x="6156325" y="1241425"/>
            <a:ext cx="3024188" cy="792163"/>
          </a:xfrm>
          <a:prstGeom prst="rect">
            <a:avLst/>
          </a:prstGeom>
          <a:solidFill>
            <a:srgbClr val="EAEAEA"/>
          </a:solidFill>
          <a:ln w="9525">
            <a:noFill/>
            <a:miter lim="800000"/>
            <a:headEnd/>
            <a:tailEnd/>
          </a:ln>
        </p:spPr>
        <p:txBody>
          <a:bodyPr anchor="ctr"/>
          <a:lstStyle/>
          <a:p>
            <a:pPr algn="ctr"/>
            <a:r>
              <a:rPr lang="en-US" sz="1600" b="1"/>
              <a:t>Access to treatment, care and support is increased. </a:t>
            </a:r>
            <a:endParaRPr lang="fr-CA" sz="1600" b="1"/>
          </a:p>
        </p:txBody>
      </p:sp>
      <p:sp>
        <p:nvSpPr>
          <p:cNvPr id="66563" name="Rectangle 5"/>
          <p:cNvSpPr>
            <a:spLocks noChangeArrowheads="1"/>
          </p:cNvSpPr>
          <p:nvPr/>
        </p:nvSpPr>
        <p:spPr bwMode="auto">
          <a:xfrm>
            <a:off x="6157913" y="4797425"/>
            <a:ext cx="3022600" cy="939800"/>
          </a:xfrm>
          <a:prstGeom prst="rect">
            <a:avLst/>
          </a:prstGeom>
          <a:solidFill>
            <a:srgbClr val="EAEAEA"/>
          </a:solidFill>
          <a:ln w="9525">
            <a:noFill/>
            <a:miter lim="800000"/>
            <a:headEnd/>
            <a:tailEnd/>
          </a:ln>
        </p:spPr>
        <p:txBody>
          <a:bodyPr anchor="ctr"/>
          <a:lstStyle/>
          <a:p>
            <a:pPr algn="ctr"/>
            <a:r>
              <a:rPr lang="en-US" sz="1600" b="1"/>
              <a:t>Capacity for rolling out treatment and care services, including quality assurance, strengthened. </a:t>
            </a:r>
            <a:endParaRPr lang="fr-CA" sz="1600" b="1"/>
          </a:p>
        </p:txBody>
      </p:sp>
      <p:sp>
        <p:nvSpPr>
          <p:cNvPr id="66564" name="Rectangle 6"/>
          <p:cNvSpPr>
            <a:spLocks noChangeArrowheads="1"/>
          </p:cNvSpPr>
          <p:nvPr/>
        </p:nvSpPr>
        <p:spPr bwMode="auto">
          <a:xfrm>
            <a:off x="6157913" y="3716338"/>
            <a:ext cx="3022600" cy="938212"/>
          </a:xfrm>
          <a:prstGeom prst="rect">
            <a:avLst/>
          </a:prstGeom>
          <a:solidFill>
            <a:srgbClr val="EAEAEA"/>
          </a:solidFill>
          <a:ln w="9525">
            <a:noFill/>
            <a:miter lim="800000"/>
            <a:headEnd/>
            <a:tailEnd/>
          </a:ln>
        </p:spPr>
        <p:txBody>
          <a:bodyPr anchor="ctr"/>
          <a:lstStyle/>
          <a:p>
            <a:pPr algn="ctr"/>
            <a:r>
              <a:rPr lang="en-US" sz="1600" b="1"/>
              <a:t>Capacity for drugs procurement and logistics management strengthened. </a:t>
            </a:r>
            <a:endParaRPr lang="fr-CA" sz="1600" b="1"/>
          </a:p>
        </p:txBody>
      </p:sp>
      <p:sp>
        <p:nvSpPr>
          <p:cNvPr id="66565" name="Rectangle 7"/>
          <p:cNvSpPr>
            <a:spLocks noChangeArrowheads="1"/>
          </p:cNvSpPr>
          <p:nvPr/>
        </p:nvSpPr>
        <p:spPr bwMode="auto">
          <a:xfrm>
            <a:off x="6157913" y="2636838"/>
            <a:ext cx="3022600" cy="938212"/>
          </a:xfrm>
          <a:prstGeom prst="rect">
            <a:avLst/>
          </a:prstGeom>
          <a:solidFill>
            <a:srgbClr val="EAEAEA"/>
          </a:solidFill>
          <a:ln w="9525">
            <a:noFill/>
            <a:miter lim="800000"/>
            <a:headEnd/>
            <a:tailEnd/>
          </a:ln>
        </p:spPr>
        <p:txBody>
          <a:bodyPr anchor="ctr"/>
          <a:lstStyle/>
          <a:p>
            <a:pPr algn="ctr"/>
            <a:r>
              <a:rPr lang="en-US" sz="1600" b="1"/>
              <a:t>A comprehensive national strategy for universal access to treatment, care and support for PLH developed. </a:t>
            </a:r>
            <a:endParaRPr lang="fr-CA" sz="1600" b="1"/>
          </a:p>
        </p:txBody>
      </p:sp>
      <p:sp>
        <p:nvSpPr>
          <p:cNvPr id="66566" name="Rectangle 8"/>
          <p:cNvSpPr>
            <a:spLocks noChangeArrowheads="1"/>
          </p:cNvSpPr>
          <p:nvPr/>
        </p:nvSpPr>
        <p:spPr bwMode="auto">
          <a:xfrm>
            <a:off x="6121400" y="5876925"/>
            <a:ext cx="3052763" cy="936625"/>
          </a:xfrm>
          <a:prstGeom prst="rect">
            <a:avLst/>
          </a:prstGeom>
          <a:solidFill>
            <a:srgbClr val="EAEAEA"/>
          </a:solidFill>
          <a:ln w="9525">
            <a:noFill/>
            <a:miter lim="800000"/>
            <a:headEnd/>
            <a:tailEnd/>
          </a:ln>
        </p:spPr>
        <p:txBody>
          <a:bodyPr anchor="ctr"/>
          <a:lstStyle/>
          <a:p>
            <a:pPr algn="ctr"/>
            <a:r>
              <a:rPr lang="en-US" sz="1600" b="1"/>
              <a:t>Most vulnerable PLH and households provided with food assistance. </a:t>
            </a:r>
            <a:endParaRPr lang="fr-CA" sz="1600" b="1"/>
          </a:p>
        </p:txBody>
      </p:sp>
      <p:sp>
        <p:nvSpPr>
          <p:cNvPr id="66567" name="Rectangle 9"/>
          <p:cNvSpPr>
            <a:spLocks noChangeArrowheads="1"/>
          </p:cNvSpPr>
          <p:nvPr/>
        </p:nvSpPr>
        <p:spPr bwMode="auto">
          <a:xfrm>
            <a:off x="2987675" y="1241425"/>
            <a:ext cx="3024188" cy="792163"/>
          </a:xfrm>
          <a:prstGeom prst="rect">
            <a:avLst/>
          </a:prstGeom>
          <a:solidFill>
            <a:srgbClr val="EAEAEA"/>
          </a:solidFill>
          <a:ln w="9525">
            <a:noFill/>
            <a:miter lim="800000"/>
            <a:headEnd/>
            <a:tailEnd/>
          </a:ln>
        </p:spPr>
        <p:txBody>
          <a:bodyPr anchor="ctr"/>
          <a:lstStyle/>
          <a:p>
            <a:pPr algn="ctr"/>
            <a:r>
              <a:rPr lang="en-US" sz="1600" b="1"/>
              <a:t>Access to a comprehensive package of prevention services increased. </a:t>
            </a:r>
            <a:endParaRPr lang="fr-CA" sz="1600" b="1"/>
          </a:p>
        </p:txBody>
      </p:sp>
      <p:sp>
        <p:nvSpPr>
          <p:cNvPr id="66568" name="Rectangle 10"/>
          <p:cNvSpPr>
            <a:spLocks noChangeArrowheads="1"/>
          </p:cNvSpPr>
          <p:nvPr/>
        </p:nvSpPr>
        <p:spPr bwMode="auto">
          <a:xfrm>
            <a:off x="2989263" y="3860800"/>
            <a:ext cx="3022600" cy="1368425"/>
          </a:xfrm>
          <a:prstGeom prst="rect">
            <a:avLst/>
          </a:prstGeom>
          <a:solidFill>
            <a:srgbClr val="EAEAEA"/>
          </a:solidFill>
          <a:ln w="9525">
            <a:noFill/>
            <a:miter lim="800000"/>
            <a:headEnd/>
            <a:tailEnd/>
          </a:ln>
        </p:spPr>
        <p:txBody>
          <a:bodyPr anchor="ctr"/>
          <a:lstStyle/>
          <a:p>
            <a:pPr algn="ctr"/>
            <a:r>
              <a:rPr lang="en-US" sz="1600" b="1"/>
              <a:t>Government and civil society partners able to develop and implement behaviour change interventions, with emphasis on vulnerable groups.</a:t>
            </a:r>
            <a:endParaRPr lang="fr-CA" sz="1600" b="1"/>
          </a:p>
        </p:txBody>
      </p:sp>
      <p:sp>
        <p:nvSpPr>
          <p:cNvPr id="66569" name="Rectangle 11"/>
          <p:cNvSpPr>
            <a:spLocks noChangeArrowheads="1"/>
          </p:cNvSpPr>
          <p:nvPr/>
        </p:nvSpPr>
        <p:spPr bwMode="auto">
          <a:xfrm>
            <a:off x="2989263" y="2636838"/>
            <a:ext cx="3022600" cy="1004887"/>
          </a:xfrm>
          <a:prstGeom prst="rect">
            <a:avLst/>
          </a:prstGeom>
          <a:solidFill>
            <a:srgbClr val="EAEAEA"/>
          </a:solidFill>
          <a:ln w="9525">
            <a:noFill/>
            <a:miter lim="800000"/>
            <a:headEnd/>
            <a:tailEnd/>
          </a:ln>
        </p:spPr>
        <p:txBody>
          <a:bodyPr anchor="ctr"/>
          <a:lstStyle/>
          <a:p>
            <a:pPr algn="ctr"/>
            <a:r>
              <a:rPr lang="en-US" sz="1600" b="1"/>
              <a:t>Capacity to provide quality prevention services and commodities in all districts strengthened. </a:t>
            </a:r>
            <a:endParaRPr lang="fr-CA" sz="1600" b="1"/>
          </a:p>
        </p:txBody>
      </p:sp>
      <p:sp>
        <p:nvSpPr>
          <p:cNvPr id="66570" name="Rectangle 12"/>
          <p:cNvSpPr>
            <a:spLocks noChangeArrowheads="1"/>
          </p:cNvSpPr>
          <p:nvPr/>
        </p:nvSpPr>
        <p:spPr bwMode="auto">
          <a:xfrm>
            <a:off x="0" y="1241425"/>
            <a:ext cx="2809875" cy="792163"/>
          </a:xfrm>
          <a:prstGeom prst="rect">
            <a:avLst/>
          </a:prstGeom>
          <a:solidFill>
            <a:srgbClr val="EAEAEA"/>
          </a:solidFill>
          <a:ln w="9525">
            <a:noFill/>
            <a:miter lim="800000"/>
            <a:headEnd/>
            <a:tailEnd/>
          </a:ln>
        </p:spPr>
        <p:txBody>
          <a:bodyPr anchor="ctr"/>
          <a:lstStyle/>
          <a:p>
            <a:pPr algn="ctr"/>
            <a:r>
              <a:rPr lang="en-US" sz="1600" b="1"/>
              <a:t>An effective, efficient NAC is able to achieve its mandate. </a:t>
            </a:r>
            <a:endParaRPr lang="fr-CA" sz="1600" b="1"/>
          </a:p>
        </p:txBody>
      </p:sp>
      <p:sp>
        <p:nvSpPr>
          <p:cNvPr id="66571" name="Rectangle 13"/>
          <p:cNvSpPr>
            <a:spLocks noChangeArrowheads="1"/>
          </p:cNvSpPr>
          <p:nvPr/>
        </p:nvSpPr>
        <p:spPr bwMode="auto">
          <a:xfrm>
            <a:off x="1588" y="5111750"/>
            <a:ext cx="2808287" cy="1196975"/>
          </a:xfrm>
          <a:prstGeom prst="rect">
            <a:avLst/>
          </a:prstGeom>
          <a:solidFill>
            <a:srgbClr val="EAEAEA"/>
          </a:solidFill>
          <a:ln w="9525">
            <a:noFill/>
            <a:miter lim="800000"/>
            <a:headEnd/>
            <a:tailEnd/>
          </a:ln>
        </p:spPr>
        <p:txBody>
          <a:bodyPr anchor="ctr"/>
          <a:lstStyle/>
          <a:p>
            <a:pPr algn="ctr"/>
            <a:r>
              <a:rPr lang="en-US" sz="1600" b="1"/>
              <a:t>A national framework developed to involve PLHA in capacity development efforts by key institutions.</a:t>
            </a:r>
            <a:endParaRPr lang="fr-CA" sz="1600" b="1"/>
          </a:p>
        </p:txBody>
      </p:sp>
      <p:sp>
        <p:nvSpPr>
          <p:cNvPr id="66572" name="Rectangle 14"/>
          <p:cNvSpPr>
            <a:spLocks noChangeArrowheads="1"/>
          </p:cNvSpPr>
          <p:nvPr/>
        </p:nvSpPr>
        <p:spPr bwMode="auto">
          <a:xfrm>
            <a:off x="1588" y="3789363"/>
            <a:ext cx="2808287" cy="1150937"/>
          </a:xfrm>
          <a:prstGeom prst="rect">
            <a:avLst/>
          </a:prstGeom>
          <a:solidFill>
            <a:srgbClr val="EAEAEA"/>
          </a:solidFill>
          <a:ln w="9525">
            <a:noFill/>
            <a:miter lim="800000"/>
            <a:headEnd/>
            <a:tailEnd/>
          </a:ln>
        </p:spPr>
        <p:txBody>
          <a:bodyPr anchor="ctr"/>
          <a:lstStyle/>
          <a:p>
            <a:pPr algn="ctr"/>
            <a:r>
              <a:rPr lang="en-GB" sz="1600" b="1"/>
              <a:t>There is a functioning National M&amp;E framework for HIV/AIDS, with harmonized resource tracking.</a:t>
            </a:r>
            <a:r>
              <a:rPr lang="en-US" sz="1600" b="1"/>
              <a:t> </a:t>
            </a:r>
            <a:endParaRPr lang="fr-CA" sz="1600" b="1"/>
          </a:p>
        </p:txBody>
      </p:sp>
      <p:sp>
        <p:nvSpPr>
          <p:cNvPr id="66573" name="Rectangle 15"/>
          <p:cNvSpPr>
            <a:spLocks noChangeArrowheads="1"/>
          </p:cNvSpPr>
          <p:nvPr/>
        </p:nvSpPr>
        <p:spPr bwMode="auto">
          <a:xfrm>
            <a:off x="1588" y="2636838"/>
            <a:ext cx="2808287" cy="935037"/>
          </a:xfrm>
          <a:prstGeom prst="rect">
            <a:avLst/>
          </a:prstGeom>
          <a:solidFill>
            <a:srgbClr val="EAEAEA"/>
          </a:solidFill>
          <a:ln w="9525">
            <a:noFill/>
            <a:miter lim="800000"/>
            <a:headEnd/>
            <a:tailEnd/>
          </a:ln>
        </p:spPr>
        <p:txBody>
          <a:bodyPr anchor="ctr"/>
          <a:lstStyle/>
          <a:p>
            <a:pPr algn="ctr"/>
            <a:r>
              <a:rPr lang="en-US" sz="1600" b="1"/>
              <a:t>NAC board &amp; secretariat are able to lead, plan, coordinate, M&amp;E the multi-sectoral response. </a:t>
            </a:r>
            <a:endParaRPr lang="fr-CA" sz="1600" b="1"/>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a:xfrm>
            <a:off x="1547813" y="115888"/>
            <a:ext cx="7200900" cy="658812"/>
          </a:xfrm>
        </p:spPr>
        <p:txBody>
          <a:bodyPr/>
          <a:lstStyle/>
          <a:p>
            <a:pPr eaLnBrk="1" hangingPunct="1"/>
            <a:r>
              <a:rPr lang="en-US" sz="4000" b="1" smtClean="0"/>
              <a:t>Typical pitfalls</a:t>
            </a:r>
          </a:p>
        </p:txBody>
      </p:sp>
      <p:sp>
        <p:nvSpPr>
          <p:cNvPr id="68610" name="Rectangle 3"/>
          <p:cNvSpPr>
            <a:spLocks noGrp="1" noChangeArrowheads="1"/>
          </p:cNvSpPr>
          <p:nvPr>
            <p:ph type="body" idx="4294967295"/>
          </p:nvPr>
        </p:nvSpPr>
        <p:spPr>
          <a:xfrm>
            <a:off x="1371600" y="1168400"/>
            <a:ext cx="7772400" cy="5689600"/>
          </a:xfrm>
        </p:spPr>
        <p:txBody>
          <a:bodyPr/>
          <a:lstStyle/>
          <a:p>
            <a:pPr eaLnBrk="1" hangingPunct="1">
              <a:lnSpc>
                <a:spcPct val="80000"/>
              </a:lnSpc>
            </a:pPr>
            <a:r>
              <a:rPr lang="en-US" sz="2400" i="1" smtClean="0"/>
              <a:t>Wordy (..and no change language)</a:t>
            </a:r>
          </a:p>
          <a:p>
            <a:pPr eaLnBrk="1" hangingPunct="1">
              <a:lnSpc>
                <a:spcPct val="80000"/>
              </a:lnSpc>
              <a:buFont typeface="Arial" charset="0"/>
              <a:buNone/>
            </a:pPr>
            <a:r>
              <a:rPr lang="en-GB" sz="2400" b="1" smtClean="0"/>
              <a:t>	To promote equitable economic development and democratic governance in accordance with international norms by strengthening national capacities at all levels and empowering citizens and increasing their participation in decision-making processes</a:t>
            </a:r>
            <a:endParaRPr lang="en-US" sz="2400" smtClean="0"/>
          </a:p>
          <a:p>
            <a:pPr eaLnBrk="1" hangingPunct="1">
              <a:lnSpc>
                <a:spcPct val="80000"/>
              </a:lnSpc>
              <a:buFont typeface="Arial" charset="0"/>
              <a:buNone/>
            </a:pPr>
            <a:endParaRPr lang="en-GB" sz="2400" b="1" smtClean="0"/>
          </a:p>
          <a:p>
            <a:pPr eaLnBrk="1" hangingPunct="1">
              <a:lnSpc>
                <a:spcPct val="80000"/>
              </a:lnSpc>
            </a:pPr>
            <a:r>
              <a:rPr lang="en-US" sz="2400" i="1" smtClean="0"/>
              <a:t>Too ambitious</a:t>
            </a:r>
          </a:p>
          <a:p>
            <a:pPr eaLnBrk="1" hangingPunct="1">
              <a:lnSpc>
                <a:spcPct val="80000"/>
              </a:lnSpc>
              <a:buFont typeface="Arial" charset="0"/>
              <a:buNone/>
            </a:pPr>
            <a:r>
              <a:rPr lang="en-GB" sz="2400" b="1" smtClean="0"/>
              <a:t>	Strengthened rule of law, equal access to justice and the promotion of rights</a:t>
            </a:r>
            <a:endParaRPr lang="en-US" sz="2400" b="1" smtClean="0"/>
          </a:p>
          <a:p>
            <a:pPr eaLnBrk="1" hangingPunct="1">
              <a:lnSpc>
                <a:spcPct val="80000"/>
              </a:lnSpc>
            </a:pPr>
            <a:endParaRPr lang="en-US" sz="2400" smtClean="0"/>
          </a:p>
          <a:p>
            <a:pPr eaLnBrk="1" hangingPunct="1">
              <a:lnSpc>
                <a:spcPct val="80000"/>
              </a:lnSpc>
            </a:pPr>
            <a:r>
              <a:rPr lang="en-US" sz="2400" i="1" smtClean="0"/>
              <a:t>Containing multiple results</a:t>
            </a:r>
          </a:p>
          <a:p>
            <a:pPr eaLnBrk="1" hangingPunct="1">
              <a:lnSpc>
                <a:spcPct val="80000"/>
              </a:lnSpc>
              <a:buFont typeface="Arial" charset="0"/>
              <a:buNone/>
            </a:pPr>
            <a:r>
              <a:rPr lang="en-US" altLang="zh-CN" sz="2400" b="1" smtClean="0">
                <a:cs typeface="宋体"/>
              </a:rPr>
              <a:t>	The state improves its delivery of services and its protection of rights—with the involvement of civil society and in compliance with its international commitments</a:t>
            </a:r>
            <a:r>
              <a:rPr lang="en-US" altLang="zh-CN" sz="2400" smtClean="0">
                <a:cs typeface="宋体"/>
              </a:rPr>
              <a:t> </a:t>
            </a:r>
          </a:p>
          <a:p>
            <a:pPr eaLnBrk="1" hangingPunct="1">
              <a:lnSpc>
                <a:spcPct val="80000"/>
              </a:lnSpc>
            </a:pPr>
            <a:endParaRPr lang="en-US" sz="2400" smtClean="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a:xfrm>
            <a:off x="971550" y="404813"/>
            <a:ext cx="7772400" cy="658812"/>
          </a:xfrm>
        </p:spPr>
        <p:txBody>
          <a:bodyPr/>
          <a:lstStyle/>
          <a:p>
            <a:pPr eaLnBrk="1" hangingPunct="1"/>
            <a:r>
              <a:rPr lang="en-US" sz="4000" b="1" smtClean="0"/>
              <a:t>Typical pitfalls</a:t>
            </a:r>
          </a:p>
        </p:txBody>
      </p:sp>
      <p:sp>
        <p:nvSpPr>
          <p:cNvPr id="70658" name="Rectangle 3"/>
          <p:cNvSpPr>
            <a:spLocks noGrp="1" noChangeArrowheads="1"/>
          </p:cNvSpPr>
          <p:nvPr>
            <p:ph type="body" idx="4294967295"/>
          </p:nvPr>
        </p:nvSpPr>
        <p:spPr>
          <a:xfrm>
            <a:off x="1009650" y="1341438"/>
            <a:ext cx="8134350" cy="5689600"/>
          </a:xfrm>
        </p:spPr>
        <p:txBody>
          <a:bodyPr/>
          <a:lstStyle/>
          <a:p>
            <a:pPr eaLnBrk="1" hangingPunct="1">
              <a:lnSpc>
                <a:spcPct val="80000"/>
              </a:lnSpc>
            </a:pPr>
            <a:r>
              <a:rPr lang="en-US" sz="2400" i="1" smtClean="0"/>
              <a:t>Wishy-washy (ie. Support provided to improve..)</a:t>
            </a:r>
          </a:p>
          <a:p>
            <a:pPr eaLnBrk="1" hangingPunct="1">
              <a:lnSpc>
                <a:spcPct val="80000"/>
              </a:lnSpc>
              <a:buFont typeface="Arial" charset="0"/>
              <a:buNone/>
            </a:pPr>
            <a:r>
              <a:rPr lang="en-GB" sz="2400" b="1" smtClean="0"/>
              <a:t>	</a:t>
            </a:r>
            <a:r>
              <a:rPr lang="en-AU" sz="2400" b="1" smtClean="0"/>
              <a:t>Support to institutional capacity building for improved governance</a:t>
            </a:r>
            <a:endParaRPr lang="en-US" sz="2400" b="1" smtClean="0"/>
          </a:p>
          <a:p>
            <a:pPr eaLnBrk="1" hangingPunct="1">
              <a:lnSpc>
                <a:spcPct val="80000"/>
              </a:lnSpc>
            </a:pPr>
            <a:endParaRPr lang="en-US" sz="2400" b="1" smtClean="0"/>
          </a:p>
          <a:p>
            <a:pPr eaLnBrk="1" hangingPunct="1">
              <a:lnSpc>
                <a:spcPct val="80000"/>
              </a:lnSpc>
            </a:pPr>
            <a:r>
              <a:rPr lang="en-US" sz="2400" i="1" smtClean="0"/>
              <a:t>So general, it could mean anything</a:t>
            </a:r>
          </a:p>
          <a:p>
            <a:pPr eaLnBrk="1" hangingPunct="1">
              <a:lnSpc>
                <a:spcPct val="80000"/>
              </a:lnSpc>
              <a:buFont typeface="Arial" charset="0"/>
              <a:buNone/>
            </a:pPr>
            <a:r>
              <a:rPr lang="en-GB" sz="2400" b="1" smtClean="0"/>
              <a:t>	To promote sustainable development and increase capacity at municipal level</a:t>
            </a:r>
            <a:endParaRPr lang="en-US" sz="2400" b="1" smtClean="0"/>
          </a:p>
          <a:p>
            <a:pPr eaLnBrk="1" hangingPunct="1">
              <a:lnSpc>
                <a:spcPct val="80000"/>
              </a:lnSpc>
            </a:pPr>
            <a:endParaRPr lang="en-US" sz="2400" smtClean="0"/>
          </a:p>
          <a:p>
            <a:pPr eaLnBrk="1" hangingPunct="1">
              <a:lnSpc>
                <a:spcPct val="80000"/>
              </a:lnSpc>
            </a:pPr>
            <a:r>
              <a:rPr lang="en-US" sz="2400" i="1" smtClean="0"/>
              <a:t>Overlapping with National goals/ MDGs (impacts) </a:t>
            </a:r>
          </a:p>
          <a:p>
            <a:pPr eaLnBrk="1" hangingPunct="1">
              <a:lnSpc>
                <a:spcPct val="80000"/>
              </a:lnSpc>
              <a:buFont typeface="Arial" charset="0"/>
              <a:buNone/>
            </a:pPr>
            <a:r>
              <a:rPr lang="en-GB" sz="2400" b="1" smtClean="0"/>
              <a:t>	Substantially reduce the level of poverty and income inequality in accordance with the MDGs and PRSP</a:t>
            </a:r>
            <a:endParaRPr lang="en-US" sz="2400" smtClean="0"/>
          </a:p>
          <a:p>
            <a:pPr eaLnBrk="1" hangingPunct="1">
              <a:lnSpc>
                <a:spcPct val="80000"/>
              </a:lnSpc>
            </a:pPr>
            <a:endParaRPr lang="en-US" sz="2400" smtClean="0"/>
          </a:p>
          <a:p>
            <a:pPr eaLnBrk="1" hangingPunct="1">
              <a:lnSpc>
                <a:spcPct val="80000"/>
              </a:lnSpc>
            </a:pPr>
            <a:r>
              <a:rPr lang="en-US" sz="2400" i="1" smtClean="0"/>
              <a:t>Confusing means and ends</a:t>
            </a:r>
          </a:p>
          <a:p>
            <a:pPr eaLnBrk="1" hangingPunct="1">
              <a:lnSpc>
                <a:spcPct val="80000"/>
              </a:lnSpc>
              <a:buFont typeface="Arial" charset="0"/>
              <a:buNone/>
            </a:pPr>
            <a:r>
              <a:rPr lang="en-GB" sz="2400" b="1" smtClean="0"/>
              <a:t>	Strengthen the protection of natural resources through the creation of an enabling environment that promotes sound resources management</a:t>
            </a:r>
            <a:endParaRPr lang="en-US" sz="2400"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367490" name="Rectangle 2"/>
          <p:cNvSpPr>
            <a:spLocks noGrp="1" noChangeArrowheads="1"/>
          </p:cNvSpPr>
          <p:nvPr>
            <p:ph type="title" idx="4294967295"/>
          </p:nvPr>
        </p:nvSpPr>
        <p:spPr>
          <a:xfrm>
            <a:off x="250825" y="130175"/>
            <a:ext cx="8686800" cy="1066800"/>
          </a:xfrm>
        </p:spPr>
        <p:txBody>
          <a:bodyPr/>
          <a:lstStyle/>
          <a:p>
            <a:pPr eaLnBrk="1" hangingPunct="1">
              <a:defRPr/>
            </a:pPr>
            <a:r>
              <a:rPr lang="en-GB" sz="3600" b="1" smtClean="0"/>
              <a:t>More specific problems</a:t>
            </a:r>
            <a:r>
              <a:rPr lang="en-GB" sz="3600" u="sng" smtClean="0">
                <a:effectLst>
                  <a:outerShdw blurRad="38100" dist="38100" dir="2700000" algn="tl">
                    <a:srgbClr val="C0C0C0"/>
                  </a:outerShdw>
                </a:effectLst>
              </a:rPr>
              <a:t>  </a:t>
            </a:r>
          </a:p>
        </p:txBody>
      </p:sp>
      <p:sp>
        <p:nvSpPr>
          <p:cNvPr id="72706" name="Rectangle 3"/>
          <p:cNvSpPr>
            <a:spLocks noGrp="1" noChangeArrowheads="1"/>
          </p:cNvSpPr>
          <p:nvPr>
            <p:ph type="body" idx="4294967295"/>
          </p:nvPr>
        </p:nvSpPr>
        <p:spPr>
          <a:xfrm>
            <a:off x="1258888" y="1125538"/>
            <a:ext cx="8458200" cy="5105400"/>
          </a:xfrm>
        </p:spPr>
        <p:txBody>
          <a:bodyPr/>
          <a:lstStyle/>
          <a:p>
            <a:pPr eaLnBrk="1" hangingPunct="1">
              <a:spcBef>
                <a:spcPct val="0"/>
              </a:spcBef>
              <a:spcAft>
                <a:spcPts val="600"/>
              </a:spcAft>
              <a:buClr>
                <a:schemeClr val="tx1"/>
              </a:buClr>
            </a:pPr>
            <a:r>
              <a:rPr lang="en-GB" sz="2400" b="1" smtClean="0"/>
              <a:t>Tautologies in the results chain</a:t>
            </a:r>
          </a:p>
          <a:p>
            <a:pPr eaLnBrk="1" hangingPunct="1">
              <a:spcBef>
                <a:spcPct val="0"/>
              </a:spcBef>
              <a:spcAft>
                <a:spcPts val="600"/>
              </a:spcAft>
              <a:buClr>
                <a:schemeClr val="tx1"/>
              </a:buClr>
            </a:pPr>
            <a:r>
              <a:rPr lang="en-GB" sz="2400" b="1" smtClean="0"/>
              <a:t>Results not logically linked</a:t>
            </a:r>
          </a:p>
          <a:p>
            <a:pPr eaLnBrk="1" hangingPunct="1">
              <a:spcBef>
                <a:spcPct val="0"/>
              </a:spcBef>
              <a:spcAft>
                <a:spcPts val="600"/>
              </a:spcAft>
              <a:buClr>
                <a:schemeClr val="tx1"/>
              </a:buClr>
            </a:pPr>
            <a:r>
              <a:rPr lang="en-GB" sz="2400" b="1" smtClean="0"/>
              <a:t>Results not sufficiently specific</a:t>
            </a:r>
          </a:p>
          <a:p>
            <a:pPr eaLnBrk="1" hangingPunct="1">
              <a:spcBef>
                <a:spcPct val="0"/>
              </a:spcBef>
              <a:spcAft>
                <a:spcPts val="600"/>
              </a:spcAft>
              <a:buClr>
                <a:schemeClr val="tx1"/>
              </a:buClr>
            </a:pPr>
            <a:r>
              <a:rPr lang="en-GB" sz="2400" b="1" smtClean="0"/>
              <a:t>Results are composites of several results </a:t>
            </a:r>
          </a:p>
          <a:p>
            <a:pPr eaLnBrk="1" hangingPunct="1">
              <a:spcBef>
                <a:spcPct val="0"/>
              </a:spcBef>
              <a:spcAft>
                <a:spcPts val="600"/>
              </a:spcAft>
              <a:buClr>
                <a:schemeClr val="tx1"/>
              </a:buClr>
            </a:pPr>
            <a:r>
              <a:rPr lang="en-GB" sz="2400" b="1" smtClean="0"/>
              <a:t>Results don’t express change (e.g. support provided to strengthen….)</a:t>
            </a:r>
          </a:p>
          <a:p>
            <a:pPr eaLnBrk="1" hangingPunct="1">
              <a:spcBef>
                <a:spcPct val="0"/>
              </a:spcBef>
              <a:spcAft>
                <a:spcPts val="600"/>
              </a:spcAft>
              <a:buClr>
                <a:schemeClr val="tx1"/>
              </a:buClr>
            </a:pPr>
            <a:r>
              <a:rPr lang="en-GB" sz="2400" b="1" smtClean="0"/>
              <a:t>Results statements are too wordy</a:t>
            </a:r>
          </a:p>
          <a:p>
            <a:pPr eaLnBrk="1" hangingPunct="1">
              <a:spcBef>
                <a:spcPct val="0"/>
              </a:spcBef>
              <a:spcAft>
                <a:spcPts val="600"/>
              </a:spcAft>
              <a:buClr>
                <a:schemeClr val="tx1"/>
              </a:buClr>
            </a:pPr>
            <a:r>
              <a:rPr lang="en-GB" sz="2400" b="1" smtClean="0"/>
              <a:t>Confusion between levels of results </a:t>
            </a:r>
          </a:p>
          <a:p>
            <a:pPr eaLnBrk="1" hangingPunct="1">
              <a:spcBef>
                <a:spcPct val="0"/>
              </a:spcBef>
              <a:spcAft>
                <a:spcPts val="600"/>
              </a:spcAft>
              <a:buClr>
                <a:schemeClr val="tx1"/>
              </a:buClr>
            </a:pPr>
            <a:r>
              <a:rPr lang="en-GB" sz="2400" b="1" smtClean="0"/>
              <a:t>Indicators </a:t>
            </a:r>
          </a:p>
          <a:p>
            <a:pPr lvl="1" eaLnBrk="1" hangingPunct="1">
              <a:spcBef>
                <a:spcPct val="0"/>
              </a:spcBef>
              <a:spcAft>
                <a:spcPts val="600"/>
              </a:spcAft>
              <a:buClr>
                <a:schemeClr val="tx1"/>
              </a:buClr>
              <a:buFontTx/>
              <a:buChar char="•"/>
            </a:pPr>
            <a:r>
              <a:rPr lang="en-GB" sz="2000" b="1" smtClean="0"/>
              <a:t>Not logically linked to the result</a:t>
            </a:r>
          </a:p>
          <a:p>
            <a:pPr lvl="1" eaLnBrk="1" hangingPunct="1">
              <a:spcBef>
                <a:spcPct val="0"/>
              </a:spcBef>
              <a:spcAft>
                <a:spcPts val="600"/>
              </a:spcAft>
              <a:buClr>
                <a:schemeClr val="tx1"/>
              </a:buClr>
              <a:buFontTx/>
              <a:buChar char="•"/>
            </a:pPr>
            <a:r>
              <a:rPr lang="en-GB" sz="2000" b="1" smtClean="0"/>
              <a:t>Not measurable</a:t>
            </a:r>
          </a:p>
          <a:p>
            <a:pPr lvl="1" eaLnBrk="1" hangingPunct="1">
              <a:spcBef>
                <a:spcPct val="0"/>
              </a:spcBef>
              <a:spcAft>
                <a:spcPts val="600"/>
              </a:spcAft>
              <a:buClr>
                <a:schemeClr val="tx1"/>
              </a:buClr>
              <a:buFontTx/>
              <a:buChar char="•"/>
            </a:pPr>
            <a:r>
              <a:rPr lang="en-GB" sz="2000" b="1" smtClean="0"/>
              <a:t>Are new results  </a:t>
            </a:r>
          </a:p>
          <a:p>
            <a:pPr lvl="1" eaLnBrk="1" hangingPunct="1">
              <a:spcBef>
                <a:spcPct val="0"/>
              </a:spcBef>
              <a:spcAft>
                <a:spcPts val="600"/>
              </a:spcAft>
              <a:buClr>
                <a:schemeClr val="tx1"/>
              </a:buClr>
              <a:buFontTx/>
              <a:buChar char="•"/>
            </a:pPr>
            <a:r>
              <a:rPr lang="en-GB" sz="2000" b="1" smtClean="0"/>
              <a:t>Too many!!!</a:t>
            </a:r>
          </a:p>
          <a:p>
            <a:pPr eaLnBrk="1" hangingPunct="1">
              <a:spcBef>
                <a:spcPct val="0"/>
              </a:spcBef>
              <a:spcAft>
                <a:spcPts val="600"/>
              </a:spcAft>
              <a:buClr>
                <a:schemeClr val="tx1"/>
              </a:buClr>
            </a:pPr>
            <a:endParaRPr lang="en-GB" sz="2400" b="1" smtClean="0"/>
          </a:p>
          <a:p>
            <a:pPr eaLnBrk="1" hangingPunct="1">
              <a:spcBef>
                <a:spcPct val="0"/>
              </a:spcBef>
              <a:spcAft>
                <a:spcPts val="600"/>
              </a:spcAft>
              <a:buFont typeface="Wingdings" pitchFamily="2" charset="2"/>
              <a:buNone/>
            </a:pPr>
            <a:endParaRPr lang="en-GB" sz="2400" b="1" smtClean="0"/>
          </a:p>
          <a:p>
            <a:pPr eaLnBrk="1" hangingPunct="1">
              <a:spcBef>
                <a:spcPct val="0"/>
              </a:spcBef>
              <a:spcAft>
                <a:spcPts val="600"/>
              </a:spcAft>
              <a:buFont typeface="Wingdings" pitchFamily="2" charset="2"/>
              <a:buNone/>
            </a:pPr>
            <a:endParaRPr lang="en-GB" sz="2400" b="1" smtClean="0"/>
          </a:p>
          <a:p>
            <a:pPr eaLnBrk="1" hangingPunct="1">
              <a:spcBef>
                <a:spcPct val="0"/>
              </a:spcBef>
              <a:spcAft>
                <a:spcPts val="600"/>
              </a:spcAft>
            </a:pPr>
            <a:endParaRPr lang="en-GB" sz="2400" b="1" smtClean="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idx="4294967295"/>
          </p:nvPr>
        </p:nvSpPr>
        <p:spPr/>
        <p:txBody>
          <a:bodyPr/>
          <a:lstStyle/>
          <a:p>
            <a:pPr eaLnBrk="1" hangingPunct="1"/>
            <a:r>
              <a:rPr lang="en-CA" b="1" smtClean="0"/>
              <a:t>Country Examples</a:t>
            </a:r>
          </a:p>
        </p:txBody>
      </p:sp>
      <p:sp>
        <p:nvSpPr>
          <p:cNvPr id="74754" name="Content Placeholder 2"/>
          <p:cNvSpPr>
            <a:spLocks noGrp="1"/>
          </p:cNvSpPr>
          <p:nvPr>
            <p:ph idx="4294967295"/>
          </p:nvPr>
        </p:nvSpPr>
        <p:spPr>
          <a:xfrm>
            <a:off x="684213" y="1773238"/>
            <a:ext cx="8229600" cy="4525962"/>
          </a:xfrm>
        </p:spPr>
        <p:txBody>
          <a:bodyPr/>
          <a:lstStyle/>
          <a:p>
            <a:pPr marL="0" indent="0" eaLnBrk="1" hangingPunct="1">
              <a:buFont typeface="Arial" charset="0"/>
              <a:buNone/>
            </a:pPr>
            <a:r>
              <a:rPr lang="en-CA" sz="2400" i="1" smtClean="0">
                <a:solidFill>
                  <a:srgbClr val="FF0000"/>
                </a:solidFill>
              </a:rPr>
              <a:t>Note to facilitation team:</a:t>
            </a:r>
          </a:p>
          <a:p>
            <a:pPr marL="0" indent="0" eaLnBrk="1" hangingPunct="1"/>
            <a:r>
              <a:rPr lang="en-CA" sz="2400" i="1" smtClean="0">
                <a:solidFill>
                  <a:srgbClr val="FF0000"/>
                </a:solidFill>
              </a:rPr>
              <a:t>Insert 1-3 slides with results chains from current UNDAF</a:t>
            </a:r>
          </a:p>
          <a:p>
            <a:pPr marL="0" indent="0" eaLnBrk="1" hangingPunct="1"/>
            <a:r>
              <a:rPr lang="en-CA" sz="2400" i="1" smtClean="0">
                <a:solidFill>
                  <a:srgbClr val="FF0000"/>
                </a:solidFill>
              </a:rPr>
              <a:t>With their new knowledge, ask participants to reflect on the ‘SMART’ness of their results</a:t>
            </a:r>
          </a:p>
          <a:p>
            <a:pPr marL="0" indent="0" eaLnBrk="1" hangingPunct="1"/>
            <a:r>
              <a:rPr lang="en-CA" sz="2400" i="1" smtClean="0">
                <a:solidFill>
                  <a:srgbClr val="FF0000"/>
                </a:solidFill>
              </a:rPr>
              <a:t>Examples from Lao PDR follow…</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p:txBody>
          <a:bodyPr/>
          <a:lstStyle/>
          <a:p>
            <a:pPr eaLnBrk="1" hangingPunct="1"/>
            <a:r>
              <a:rPr lang="en-US" smtClean="0"/>
              <a:t>What is a Result ?</a:t>
            </a:r>
          </a:p>
        </p:txBody>
      </p:sp>
      <p:sp>
        <p:nvSpPr>
          <p:cNvPr id="2397188" name="Rectangle 4"/>
          <p:cNvSpPr>
            <a:spLocks noChangeArrowheads="1"/>
          </p:cNvSpPr>
          <p:nvPr/>
        </p:nvSpPr>
        <p:spPr bwMode="auto">
          <a:xfrm>
            <a:off x="611188" y="1773238"/>
            <a:ext cx="7993062" cy="4632325"/>
          </a:xfrm>
          <a:prstGeom prst="rect">
            <a:avLst/>
          </a:prstGeom>
          <a:noFill/>
          <a:ln w="9525">
            <a:noFill/>
            <a:miter lim="800000"/>
            <a:headEnd/>
            <a:tailEnd/>
          </a:ln>
        </p:spPr>
        <p:txBody>
          <a:bodyPr/>
          <a:lstStyle/>
          <a:p>
            <a:pPr>
              <a:spcBef>
                <a:spcPct val="20000"/>
              </a:spcBef>
            </a:pPr>
            <a:endParaRPr lang="en-GB" sz="3600" b="1"/>
          </a:p>
          <a:p>
            <a:pPr algn="ctr">
              <a:spcBef>
                <a:spcPct val="20000"/>
              </a:spcBef>
            </a:pPr>
            <a:r>
              <a:rPr lang="en-GB" sz="3600" b="1" i="1"/>
              <a:t>A describable or measurable change resulting from a cause and effect relationship</a:t>
            </a:r>
          </a:p>
          <a:p>
            <a:pPr>
              <a:spcBef>
                <a:spcPct val="20000"/>
              </a:spcBef>
            </a:pPr>
            <a:endParaRPr lang="en-GB" sz="3600" b="1"/>
          </a:p>
          <a:p>
            <a:pPr>
              <a:spcBef>
                <a:spcPct val="20000"/>
              </a:spcBef>
            </a:pPr>
            <a:r>
              <a:rPr lang="en-GB" sz="3600" b="1"/>
              <a:t>				</a:t>
            </a:r>
            <a:r>
              <a:rPr lang="en-GB" b="1"/>
              <a:t>- UNDG agreed RBM terminology</a:t>
            </a:r>
          </a:p>
          <a:p>
            <a:pPr>
              <a:spcBef>
                <a:spcPct val="20000"/>
              </a:spcBef>
            </a:pPr>
            <a:endParaRPr lang="en-GB"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97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7188" grpId="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10850" name="Rectangle 2"/>
          <p:cNvSpPr>
            <a:spLocks noGrp="1" noChangeArrowheads="1"/>
          </p:cNvSpPr>
          <p:nvPr>
            <p:ph type="title" idx="4294967295"/>
          </p:nvPr>
        </p:nvSpPr>
        <p:spPr/>
        <p:txBody>
          <a:bodyPr/>
          <a:lstStyle/>
          <a:p>
            <a:pPr eaLnBrk="1" hangingPunct="1">
              <a:defRPr/>
            </a:pPr>
            <a:r>
              <a:rPr lang="en-CA" smtClean="0">
                <a:effectLst>
                  <a:outerShdw blurRad="38100" dist="38100" dir="2700000" algn="tl">
                    <a:srgbClr val="C0C0C0"/>
                  </a:outerShdw>
                </a:effectLst>
              </a:rPr>
              <a:t>Lao PDR: Current Outcomes</a:t>
            </a:r>
          </a:p>
        </p:txBody>
      </p:sp>
      <p:sp>
        <p:nvSpPr>
          <p:cNvPr id="76802" name="Rectangle 3"/>
          <p:cNvSpPr>
            <a:spLocks noGrp="1" noChangeArrowheads="1"/>
          </p:cNvSpPr>
          <p:nvPr>
            <p:ph type="body" idx="4294967295"/>
          </p:nvPr>
        </p:nvSpPr>
        <p:spPr>
          <a:xfrm>
            <a:off x="685800" y="1916113"/>
            <a:ext cx="7772400" cy="4543425"/>
          </a:xfrm>
        </p:spPr>
        <p:txBody>
          <a:bodyPr/>
          <a:lstStyle/>
          <a:p>
            <a:pPr eaLnBrk="1" hangingPunct="1">
              <a:lnSpc>
                <a:spcPct val="90000"/>
              </a:lnSpc>
              <a:buFont typeface="Arial" charset="0"/>
              <a:buNone/>
            </a:pPr>
            <a:r>
              <a:rPr lang="en-CA" sz="2400" smtClean="0"/>
              <a:t>1. By 2011, the livelihoods of poor, vulnerable and food insecure populations are enhanced through sustainable development</a:t>
            </a:r>
          </a:p>
          <a:p>
            <a:pPr eaLnBrk="1" hangingPunct="1">
              <a:lnSpc>
                <a:spcPct val="90000"/>
              </a:lnSpc>
              <a:buFont typeface="Arial" charset="0"/>
              <a:buNone/>
            </a:pPr>
            <a:endParaRPr lang="en-CA" sz="2400" smtClean="0"/>
          </a:p>
          <a:p>
            <a:pPr eaLnBrk="1" hangingPunct="1">
              <a:lnSpc>
                <a:spcPct val="90000"/>
              </a:lnSpc>
              <a:buFont typeface="Arial" charset="0"/>
              <a:buNone/>
            </a:pPr>
            <a:r>
              <a:rPr lang="en-CA" sz="2400" smtClean="0"/>
              <a:t>2. By 2011, increased and more equitable access to and utilization of quality and prioritized social services</a:t>
            </a:r>
          </a:p>
          <a:p>
            <a:pPr eaLnBrk="1" hangingPunct="1">
              <a:lnSpc>
                <a:spcPct val="90000"/>
              </a:lnSpc>
              <a:buFont typeface="Arial" charset="0"/>
              <a:buNone/>
            </a:pPr>
            <a:endParaRPr lang="en-CA" sz="2400" smtClean="0"/>
          </a:p>
          <a:p>
            <a:pPr eaLnBrk="1" hangingPunct="1">
              <a:lnSpc>
                <a:spcPct val="90000"/>
              </a:lnSpc>
              <a:buFont typeface="Arial" charset="0"/>
              <a:buNone/>
            </a:pPr>
            <a:r>
              <a:rPr lang="en-CA" sz="2400" smtClean="0"/>
              <a:t>3. By 2011, strengthened capacities of public and private institutions to fulfill their duties and greater people’s participation in governance and advocacy for the promotion of human rights in conformity with the Millennium Declaration.</a:t>
            </a:r>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849" name="Rectangle 3"/>
          <p:cNvSpPr>
            <a:spLocks noGrp="1" noChangeArrowheads="1"/>
          </p:cNvSpPr>
          <p:nvPr>
            <p:ph type="body" idx="4294967295"/>
          </p:nvPr>
        </p:nvSpPr>
        <p:spPr>
          <a:xfrm>
            <a:off x="1371600" y="620713"/>
            <a:ext cx="7772400" cy="5838825"/>
          </a:xfrm>
        </p:spPr>
        <p:txBody>
          <a:bodyPr/>
          <a:lstStyle/>
          <a:p>
            <a:pPr eaLnBrk="1" hangingPunct="1">
              <a:spcBef>
                <a:spcPct val="0"/>
              </a:spcBef>
              <a:spcAft>
                <a:spcPts val="600"/>
              </a:spcAft>
              <a:buFont typeface="Arial" charset="0"/>
              <a:buNone/>
            </a:pPr>
            <a:r>
              <a:rPr lang="en-CA" sz="2000" smtClean="0"/>
              <a:t>1. By 2011, the livelihoods of poor, vulnerable and food insecure populations are enhanced through sustainable development</a:t>
            </a:r>
          </a:p>
          <a:p>
            <a:pPr eaLnBrk="1" hangingPunct="1">
              <a:spcBef>
                <a:spcPct val="0"/>
              </a:spcBef>
              <a:spcAft>
                <a:spcPts val="600"/>
              </a:spcAft>
              <a:buFont typeface="Arial" charset="0"/>
              <a:buNone/>
            </a:pPr>
            <a:r>
              <a:rPr lang="en-CA" sz="2000" b="1" smtClean="0"/>
              <a:t>1.1 Improved and equitable access to land (between men and women) markets and social and economic services, environmentally sustainable utilization of natural resources, with balanced population growth</a:t>
            </a:r>
          </a:p>
          <a:p>
            <a:pPr eaLnBrk="1" hangingPunct="1">
              <a:spcBef>
                <a:spcPct val="0"/>
              </a:spcBef>
              <a:spcAft>
                <a:spcPts val="600"/>
              </a:spcAft>
              <a:buFont typeface="Arial" charset="0"/>
              <a:buNone/>
            </a:pPr>
            <a:r>
              <a:rPr lang="en-CA" sz="2000" b="1" i="1" smtClean="0">
                <a:solidFill>
                  <a:schemeClr val="accent2"/>
                </a:solidFill>
              </a:rPr>
              <a:t>Can the UNCT and partners actually do this? </a:t>
            </a:r>
          </a:p>
          <a:p>
            <a:pPr eaLnBrk="1" hangingPunct="1">
              <a:spcBef>
                <a:spcPct val="0"/>
              </a:spcBef>
              <a:spcAft>
                <a:spcPts val="600"/>
              </a:spcAft>
              <a:buFont typeface="Arial" charset="0"/>
              <a:buNone/>
            </a:pPr>
            <a:r>
              <a:rPr lang="en-CA" sz="2000" b="1" i="1" smtClean="0">
                <a:solidFill>
                  <a:schemeClr val="accent2"/>
                </a:solidFill>
              </a:rPr>
              <a:t>What are the key performance issues or capacity gaps that underlie the situation?</a:t>
            </a:r>
            <a:endParaRPr lang="en-CA" sz="2000" b="1" smtClean="0"/>
          </a:p>
          <a:p>
            <a:pPr eaLnBrk="1" hangingPunct="1">
              <a:spcBef>
                <a:spcPct val="0"/>
              </a:spcBef>
              <a:spcAft>
                <a:spcPts val="600"/>
              </a:spcAft>
              <a:buFont typeface="Arial" charset="0"/>
              <a:buNone/>
            </a:pPr>
            <a:r>
              <a:rPr lang="en-CA" sz="2000" smtClean="0"/>
              <a:t>1.2 Increased and more diversified agricultural production, and sustainable use of non-timber forest products</a:t>
            </a:r>
          </a:p>
          <a:p>
            <a:pPr eaLnBrk="1" hangingPunct="1">
              <a:spcBef>
                <a:spcPct val="0"/>
              </a:spcBef>
              <a:spcAft>
                <a:spcPts val="600"/>
              </a:spcAft>
              <a:buFont typeface="Arial" charset="0"/>
              <a:buNone/>
            </a:pPr>
            <a:r>
              <a:rPr lang="en-CA" sz="2000" smtClean="0"/>
              <a:t>1.3 Improved household food security</a:t>
            </a:r>
          </a:p>
          <a:p>
            <a:pPr eaLnBrk="1" hangingPunct="1">
              <a:spcBef>
                <a:spcPct val="0"/>
              </a:spcBef>
              <a:spcAft>
                <a:spcPts val="600"/>
              </a:spcAft>
              <a:buFont typeface="Arial" charset="0"/>
              <a:buNone/>
            </a:pPr>
            <a:r>
              <a:rPr lang="en-CA" sz="2000" smtClean="0"/>
              <a:t>1.4 Enhanced ownership and capacity for pro-poor planning and implementation, harmonized aid coordination, and disaster management</a:t>
            </a:r>
          </a:p>
          <a:p>
            <a:pPr eaLnBrk="1" hangingPunct="1">
              <a:spcBef>
                <a:spcPct val="0"/>
              </a:spcBef>
              <a:spcAft>
                <a:spcPts val="600"/>
              </a:spcAft>
              <a:buFont typeface="Arial" charset="0"/>
              <a:buNone/>
            </a:pPr>
            <a:r>
              <a:rPr lang="en-CA" sz="2000" b="1" smtClean="0"/>
              <a:t>1.5 Enabled environment for growth with equity.</a:t>
            </a:r>
          </a:p>
          <a:p>
            <a:pPr eaLnBrk="1" hangingPunct="1">
              <a:spcBef>
                <a:spcPct val="0"/>
              </a:spcBef>
              <a:spcAft>
                <a:spcPts val="600"/>
              </a:spcAft>
              <a:buFont typeface="Arial" charset="0"/>
              <a:buNone/>
            </a:pPr>
            <a:r>
              <a:rPr lang="en-CA" sz="2000" b="1" i="1" smtClean="0">
                <a:solidFill>
                  <a:schemeClr val="accent2"/>
                </a:solidFill>
              </a:rPr>
              <a:t>For this chain, 43 indicators – none at outcome level</a:t>
            </a:r>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0897" name="Rectangle 3"/>
          <p:cNvSpPr>
            <a:spLocks noGrp="1" noChangeArrowheads="1"/>
          </p:cNvSpPr>
          <p:nvPr>
            <p:ph type="body" idx="4294967295"/>
          </p:nvPr>
        </p:nvSpPr>
        <p:spPr>
          <a:xfrm>
            <a:off x="1371600" y="908050"/>
            <a:ext cx="7772400" cy="5551488"/>
          </a:xfrm>
        </p:spPr>
        <p:txBody>
          <a:bodyPr/>
          <a:lstStyle/>
          <a:p>
            <a:pPr eaLnBrk="1" hangingPunct="1">
              <a:lnSpc>
                <a:spcPct val="80000"/>
              </a:lnSpc>
              <a:buFont typeface="Arial" charset="0"/>
              <a:buNone/>
            </a:pPr>
            <a:endParaRPr lang="en-CA" sz="2000" smtClean="0"/>
          </a:p>
          <a:p>
            <a:pPr eaLnBrk="1" hangingPunct="1">
              <a:lnSpc>
                <a:spcPct val="80000"/>
              </a:lnSpc>
              <a:buFont typeface="Arial" charset="0"/>
              <a:buNone/>
            </a:pPr>
            <a:r>
              <a:rPr lang="en-CA" sz="2000" smtClean="0"/>
              <a:t>2. By 2011, increased and more equitable access to and utilization of quality and prioritized social services</a:t>
            </a:r>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smtClean="0"/>
              <a:t>2.1 Increased and equitable access to quality basic education;</a:t>
            </a:r>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smtClean="0"/>
              <a:t>2.2 Improved </a:t>
            </a:r>
            <a:r>
              <a:rPr lang="en-CA" sz="2000" smtClean="0">
                <a:solidFill>
                  <a:srgbClr val="7030A0"/>
                </a:solidFill>
              </a:rPr>
              <a:t>equity, efficiency and quality </a:t>
            </a:r>
            <a:r>
              <a:rPr lang="en-CA" sz="2000" smtClean="0"/>
              <a:t>of health services with increasing health services </a:t>
            </a:r>
            <a:r>
              <a:rPr lang="en-CA" sz="2000" smtClean="0">
                <a:solidFill>
                  <a:srgbClr val="7030A0"/>
                </a:solidFill>
              </a:rPr>
              <a:t>coverage</a:t>
            </a:r>
            <a:r>
              <a:rPr lang="en-CA" sz="2000" smtClean="0"/>
              <a:t> with an emphasis on maternal and child health, family planning, nutrition,communicable disease control, and water and sanitation</a:t>
            </a:r>
          </a:p>
          <a:p>
            <a:pPr eaLnBrk="1" hangingPunct="1">
              <a:lnSpc>
                <a:spcPct val="80000"/>
              </a:lnSpc>
              <a:buFont typeface="Arial" charset="0"/>
              <a:buNone/>
            </a:pPr>
            <a:r>
              <a:rPr lang="en-CA" sz="2000" i="1" smtClean="0">
                <a:solidFill>
                  <a:srgbClr val="7030A0"/>
                </a:solidFill>
              </a:rPr>
              <a:t>Indicators do not address all 3 dimensions </a:t>
            </a:r>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smtClean="0"/>
              <a:t>2.3 Increased coverage of quality HIV and AIDS prevention, treatment, care and support,focusing on the most vulnerable groups (including children) as defined in the national strategy on HIV and AIDS, sexually transmitted infections.</a:t>
            </a:r>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i="1" smtClean="0">
                <a:solidFill>
                  <a:srgbClr val="7030A0"/>
                </a:solidFill>
              </a:rPr>
              <a:t>This chain is ONE BIG tautology </a:t>
            </a:r>
          </a:p>
          <a:p>
            <a:pPr eaLnBrk="1" hangingPunct="1">
              <a:lnSpc>
                <a:spcPct val="80000"/>
              </a:lnSpc>
              <a:buFont typeface="Arial" charset="0"/>
              <a:buNone/>
            </a:pPr>
            <a:r>
              <a:rPr lang="en-CA" sz="2000" i="1" smtClean="0">
                <a:solidFill>
                  <a:srgbClr val="7030A0"/>
                </a:solidFill>
              </a:rPr>
              <a:t>Some of these sound like national priorities</a:t>
            </a: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5" name="Rectangle 3"/>
          <p:cNvSpPr>
            <a:spLocks noGrp="1" noChangeArrowheads="1"/>
          </p:cNvSpPr>
          <p:nvPr>
            <p:ph type="body" idx="4294967295"/>
          </p:nvPr>
        </p:nvSpPr>
        <p:spPr>
          <a:xfrm>
            <a:off x="1371600" y="1025525"/>
            <a:ext cx="7772400" cy="5832475"/>
          </a:xfrm>
        </p:spPr>
        <p:txBody>
          <a:bodyPr/>
          <a:lstStyle/>
          <a:p>
            <a:pPr eaLnBrk="1" hangingPunct="1">
              <a:lnSpc>
                <a:spcPct val="80000"/>
              </a:lnSpc>
              <a:buFont typeface="Arial" charset="0"/>
              <a:buNone/>
            </a:pPr>
            <a:r>
              <a:rPr lang="en-CA" sz="2000" smtClean="0"/>
              <a:t>3. By 2011, strengthened capacities of public and private institutions to fulfill their duties and greater people’s participation in governance and advocacy for the promotion of human rights in conformity with the Millennium Declaration.</a:t>
            </a:r>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i="1" smtClean="0">
                <a:solidFill>
                  <a:srgbClr val="FF0000"/>
                </a:solidFill>
              </a:rPr>
              <a:t>If – then logic…?</a:t>
            </a:r>
          </a:p>
          <a:p>
            <a:pPr eaLnBrk="1" hangingPunct="1">
              <a:lnSpc>
                <a:spcPct val="80000"/>
              </a:lnSpc>
              <a:buFont typeface="Arial" charset="0"/>
              <a:buNone/>
            </a:pPr>
            <a:endParaRPr lang="en-CA" sz="2000" smtClean="0">
              <a:solidFill>
                <a:srgbClr val="FF0000"/>
              </a:solidFill>
            </a:endParaRPr>
          </a:p>
          <a:p>
            <a:pPr eaLnBrk="1" hangingPunct="1">
              <a:lnSpc>
                <a:spcPct val="80000"/>
              </a:lnSpc>
              <a:buFont typeface="Arial" charset="0"/>
              <a:buNone/>
            </a:pPr>
            <a:r>
              <a:rPr lang="en-CA" sz="2000" smtClean="0"/>
              <a:t>3.2 Increased and more equitable access to justice and strengthened rule of law</a:t>
            </a:r>
          </a:p>
          <a:p>
            <a:pPr eaLnBrk="1" hangingPunct="1">
              <a:lnSpc>
                <a:spcPct val="80000"/>
              </a:lnSpc>
              <a:buFont typeface="Arial" charset="0"/>
              <a:buNone/>
            </a:pPr>
            <a:endParaRPr lang="en-CA" sz="2000" i="1" smtClean="0">
              <a:solidFill>
                <a:srgbClr val="FF0000"/>
              </a:solidFill>
            </a:endParaRPr>
          </a:p>
          <a:p>
            <a:pPr eaLnBrk="1" hangingPunct="1">
              <a:lnSpc>
                <a:spcPct val="80000"/>
              </a:lnSpc>
              <a:buFont typeface="Arial" charset="0"/>
              <a:buNone/>
            </a:pPr>
            <a:r>
              <a:rPr lang="en-CA" sz="2000" i="1" smtClean="0">
                <a:solidFill>
                  <a:srgbClr val="FF0000"/>
                </a:solidFill>
              </a:rPr>
              <a:t>Are we reaching a bit far?</a:t>
            </a:r>
            <a:endParaRPr lang="en-CA" sz="2000" smtClean="0"/>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smtClean="0"/>
              <a:t>3.4 Progressive realization of international treaty obligations, including protection of human rights, in accordance with the Lao Constitution and the Millennium Declaration</a:t>
            </a:r>
          </a:p>
          <a:p>
            <a:pPr eaLnBrk="1" hangingPunct="1">
              <a:lnSpc>
                <a:spcPct val="80000"/>
              </a:lnSpc>
              <a:buFont typeface="Arial" charset="0"/>
              <a:buNone/>
            </a:pPr>
            <a:endParaRPr lang="en-CA" sz="2000" smtClean="0"/>
          </a:p>
          <a:p>
            <a:pPr eaLnBrk="1" hangingPunct="1">
              <a:lnSpc>
                <a:spcPct val="80000"/>
              </a:lnSpc>
              <a:buFont typeface="Arial" charset="0"/>
              <a:buNone/>
            </a:pPr>
            <a:r>
              <a:rPr lang="en-CA" sz="2000" i="1" smtClean="0">
                <a:solidFill>
                  <a:srgbClr val="FF0000"/>
                </a:solidFill>
              </a:rPr>
              <a:t>These sound more like National priorities</a:t>
            </a: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a:xfrm>
            <a:off x="976313" y="44450"/>
            <a:ext cx="7772400" cy="658813"/>
          </a:xfrm>
        </p:spPr>
        <p:txBody>
          <a:bodyPr/>
          <a:lstStyle/>
          <a:p>
            <a:pPr eaLnBrk="1" hangingPunct="1"/>
            <a:r>
              <a:rPr lang="en-US" sz="4000" b="1" smtClean="0"/>
              <a:t>Good example</a:t>
            </a:r>
          </a:p>
        </p:txBody>
      </p:sp>
      <p:sp>
        <p:nvSpPr>
          <p:cNvPr id="84994" name="Rectangle 3"/>
          <p:cNvSpPr>
            <a:spLocks noGrp="1" noChangeArrowheads="1"/>
          </p:cNvSpPr>
          <p:nvPr>
            <p:ph type="body" idx="4294967295"/>
          </p:nvPr>
        </p:nvSpPr>
        <p:spPr>
          <a:xfrm>
            <a:off x="1009650" y="692150"/>
            <a:ext cx="8134350" cy="5689600"/>
          </a:xfrm>
        </p:spPr>
        <p:txBody>
          <a:bodyPr/>
          <a:lstStyle/>
          <a:p>
            <a:pPr eaLnBrk="1" hangingPunct="1">
              <a:lnSpc>
                <a:spcPct val="80000"/>
              </a:lnSpc>
              <a:buFont typeface="Arial" charset="0"/>
              <a:buNone/>
            </a:pPr>
            <a:r>
              <a:rPr lang="en-GB" sz="2400" b="1" smtClean="0">
                <a:solidFill>
                  <a:schemeClr val="accent2"/>
                </a:solidFill>
              </a:rPr>
              <a:t>	</a:t>
            </a:r>
            <a:r>
              <a:rPr lang="en-US" sz="2400" b="1" smtClean="0"/>
              <a:t>By 2013, women of reproductive age in Benguela province enjoy high quality maternal health care</a:t>
            </a:r>
            <a:endParaRPr lang="en-US" sz="2000" smtClean="0"/>
          </a:p>
          <a:p>
            <a:pPr lvl="1" eaLnBrk="1" hangingPunct="1">
              <a:lnSpc>
                <a:spcPct val="80000"/>
              </a:lnSpc>
              <a:buFont typeface="Arial" charset="0"/>
              <a:buNone/>
            </a:pPr>
            <a:r>
              <a:rPr lang="en-US" sz="1600" smtClean="0"/>
              <a:t>- % pregnant women completing 4 ANC visits</a:t>
            </a:r>
          </a:p>
          <a:p>
            <a:pPr lvl="1" eaLnBrk="1" hangingPunct="1">
              <a:lnSpc>
                <a:spcPct val="80000"/>
              </a:lnSpc>
              <a:buFont typeface="Arial" charset="0"/>
              <a:buNone/>
            </a:pPr>
            <a:r>
              <a:rPr lang="en-US" sz="1600" smtClean="0"/>
              <a:t>- % births supervised by trained attendant</a:t>
            </a:r>
          </a:p>
          <a:p>
            <a:pPr lvl="1" eaLnBrk="1" hangingPunct="1">
              <a:lnSpc>
                <a:spcPct val="80000"/>
              </a:lnSpc>
              <a:buFont typeface="Arial" charset="0"/>
              <a:buNone/>
            </a:pPr>
            <a:r>
              <a:rPr lang="en-CA" sz="1600" smtClean="0"/>
              <a:t>- N</a:t>
            </a:r>
            <a:r>
              <a:rPr lang="en-CA" sz="1600" baseline="30000" smtClean="0"/>
              <a:t>o</a:t>
            </a:r>
            <a:r>
              <a:rPr lang="en-CA" sz="1600" smtClean="0"/>
              <a:t>. District Health Centres staffed and equipped to provide EMOC services </a:t>
            </a:r>
          </a:p>
          <a:p>
            <a:pPr lvl="1" eaLnBrk="1" hangingPunct="1">
              <a:lnSpc>
                <a:spcPct val="80000"/>
              </a:lnSpc>
              <a:buFont typeface="Arial" charset="0"/>
              <a:buNone/>
            </a:pPr>
            <a:r>
              <a:rPr lang="en-CA" sz="1600" smtClean="0"/>
              <a:t>- % women/ families reporting they are satisfied with obstetric care services (in-service survey completed in all health centres)</a:t>
            </a:r>
          </a:p>
          <a:p>
            <a:pPr eaLnBrk="1" hangingPunct="1">
              <a:lnSpc>
                <a:spcPct val="80000"/>
              </a:lnSpc>
              <a:buFont typeface="Arial" charset="0"/>
              <a:buNone/>
            </a:pPr>
            <a:endParaRPr lang="en-US" sz="1000" b="1" smtClean="0"/>
          </a:p>
          <a:p>
            <a:pPr eaLnBrk="1" hangingPunct="1">
              <a:lnSpc>
                <a:spcPct val="80000"/>
              </a:lnSpc>
              <a:buClr>
                <a:schemeClr val="tx1"/>
              </a:buClr>
              <a:buFont typeface="Wingdings" pitchFamily="2" charset="2"/>
              <a:buChar char="ü"/>
            </a:pPr>
            <a:r>
              <a:rPr lang="en-US" sz="2000" smtClean="0"/>
              <a:t>It meets a standard related to the right to health</a:t>
            </a:r>
          </a:p>
          <a:p>
            <a:pPr eaLnBrk="1" hangingPunct="1">
              <a:lnSpc>
                <a:spcPct val="80000"/>
              </a:lnSpc>
              <a:buClr>
                <a:schemeClr val="tx1"/>
              </a:buClr>
              <a:buFont typeface="Wingdings" pitchFamily="2" charset="2"/>
              <a:buChar char="ü"/>
            </a:pPr>
            <a:r>
              <a:rPr lang="en-US" sz="2000" smtClean="0"/>
              <a:t>It reflects recommendations from CEDAW, CRC, and CESCR</a:t>
            </a:r>
          </a:p>
          <a:p>
            <a:pPr eaLnBrk="1" hangingPunct="1">
              <a:lnSpc>
                <a:spcPct val="80000"/>
              </a:lnSpc>
              <a:buClr>
                <a:schemeClr val="tx1"/>
              </a:buClr>
              <a:buFont typeface="Wingdings" pitchFamily="2" charset="2"/>
              <a:buChar char="ü"/>
            </a:pPr>
            <a:r>
              <a:rPr lang="en-US" sz="2000" smtClean="0"/>
              <a:t>It embodies the principle of equality and non-discrimination</a:t>
            </a:r>
          </a:p>
          <a:p>
            <a:pPr eaLnBrk="1" hangingPunct="1">
              <a:lnSpc>
                <a:spcPct val="80000"/>
              </a:lnSpc>
              <a:buClr>
                <a:schemeClr val="tx1"/>
              </a:buClr>
              <a:buFont typeface="Wingdings" pitchFamily="2" charset="2"/>
              <a:buChar char="ü"/>
            </a:pPr>
            <a:r>
              <a:rPr lang="en-US" sz="2000" smtClean="0"/>
              <a:t>It contains a subject and a clear description of change</a:t>
            </a:r>
          </a:p>
          <a:p>
            <a:pPr lvl="1" eaLnBrk="1" hangingPunct="1">
              <a:lnSpc>
                <a:spcPct val="80000"/>
              </a:lnSpc>
              <a:buFont typeface="Wingdings" pitchFamily="2" charset="2"/>
              <a:buNone/>
            </a:pPr>
            <a:r>
              <a:rPr lang="en-US" sz="2000" smtClean="0"/>
              <a:t>(a “</a:t>
            </a:r>
            <a:r>
              <a:rPr lang="en-US" sz="2000" i="1" smtClean="0"/>
              <a:t>who</a:t>
            </a:r>
            <a:r>
              <a:rPr lang="en-US" sz="2000" smtClean="0"/>
              <a:t>” and a “</a:t>
            </a:r>
            <a:r>
              <a:rPr lang="en-US" sz="2000" i="1" smtClean="0"/>
              <a:t>what</a:t>
            </a:r>
            <a:r>
              <a:rPr lang="en-US" sz="2000" smtClean="0"/>
              <a:t>”) </a:t>
            </a:r>
          </a:p>
          <a:p>
            <a:pPr eaLnBrk="1" hangingPunct="1">
              <a:lnSpc>
                <a:spcPct val="80000"/>
              </a:lnSpc>
              <a:buClr>
                <a:schemeClr val="tx1"/>
              </a:buClr>
              <a:buFont typeface="Wingdings" pitchFamily="2" charset="2"/>
              <a:buChar char="ü"/>
            </a:pPr>
            <a:r>
              <a:rPr lang="en-US" sz="2000" smtClean="0"/>
              <a:t>It is understandable by most readers</a:t>
            </a:r>
          </a:p>
          <a:p>
            <a:pPr eaLnBrk="1" hangingPunct="1">
              <a:lnSpc>
                <a:spcPct val="80000"/>
              </a:lnSpc>
              <a:buClr>
                <a:schemeClr val="tx1"/>
              </a:buClr>
              <a:buFont typeface="Wingdings" pitchFamily="2" charset="2"/>
              <a:buChar char="ü"/>
            </a:pPr>
            <a:r>
              <a:rPr lang="en-US" sz="2000" smtClean="0"/>
              <a:t>It reflects a clear choice about policy or strategy </a:t>
            </a:r>
          </a:p>
          <a:p>
            <a:pPr eaLnBrk="1" hangingPunct="1">
              <a:lnSpc>
                <a:spcPct val="80000"/>
              </a:lnSpc>
              <a:buClr>
                <a:schemeClr val="tx1"/>
              </a:buClr>
              <a:buFont typeface="Wingdings" pitchFamily="2" charset="2"/>
              <a:buChar char="ü"/>
            </a:pPr>
            <a:r>
              <a:rPr lang="en-US" sz="2000" smtClean="0"/>
              <a:t>It is specific, measurable, and time-bound</a:t>
            </a:r>
          </a:p>
          <a:p>
            <a:pPr eaLnBrk="1" hangingPunct="1">
              <a:lnSpc>
                <a:spcPct val="80000"/>
              </a:lnSpc>
              <a:buFont typeface="Arial" charset="0"/>
              <a:buNone/>
            </a:pPr>
            <a:endParaRPr lang="en-US" sz="1000" smtClean="0"/>
          </a:p>
          <a:p>
            <a:pPr eaLnBrk="1" hangingPunct="1">
              <a:lnSpc>
                <a:spcPct val="80000"/>
              </a:lnSpc>
              <a:buFont typeface="Arial" charset="0"/>
              <a:buNone/>
            </a:pPr>
            <a:r>
              <a:rPr lang="en-US" sz="2000" smtClean="0"/>
              <a:t>But…</a:t>
            </a:r>
          </a:p>
          <a:p>
            <a:pPr eaLnBrk="1" hangingPunct="1">
              <a:lnSpc>
                <a:spcPct val="80000"/>
              </a:lnSpc>
            </a:pPr>
            <a:r>
              <a:rPr lang="en-US" sz="2000" smtClean="0"/>
              <a:t>Is it achievable?</a:t>
            </a:r>
          </a:p>
          <a:p>
            <a:pPr eaLnBrk="1" hangingPunct="1">
              <a:lnSpc>
                <a:spcPct val="80000"/>
              </a:lnSpc>
            </a:pPr>
            <a:r>
              <a:rPr lang="en-US" sz="2000" smtClean="0"/>
              <a:t>Is it relevant to National development priorities?</a:t>
            </a:r>
          </a:p>
          <a:p>
            <a:pPr eaLnBrk="1" hangingPunct="1">
              <a:lnSpc>
                <a:spcPct val="80000"/>
              </a:lnSpc>
            </a:pPr>
            <a:r>
              <a:rPr lang="en-US" sz="2000" smtClean="0"/>
              <a:t>Is it a good bet?</a:t>
            </a:r>
          </a:p>
          <a:p>
            <a:pPr eaLnBrk="1" hangingPunct="1">
              <a:lnSpc>
                <a:spcPct val="80000"/>
              </a:lnSpc>
              <a:buFont typeface="Arial" charset="0"/>
              <a:buNone/>
            </a:pPr>
            <a:r>
              <a:rPr lang="en-US" sz="2000" i="1" smtClean="0"/>
              <a:t>				These are contextual factors</a:t>
            </a:r>
            <a:r>
              <a:rPr lang="en-GB" sz="2400" b="1" smtClean="0">
                <a:solidFill>
                  <a:schemeClr val="accent2"/>
                </a:solidFill>
              </a:rPr>
              <a:t>	</a:t>
            </a:r>
            <a:endParaRPr lang="en-US" sz="2400" b="1" smtClean="0">
              <a:solidFill>
                <a:schemeClr val="accent2"/>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7041" name="Title 1"/>
          <p:cNvSpPr>
            <a:spLocks noGrp="1"/>
          </p:cNvSpPr>
          <p:nvPr>
            <p:ph type="title" idx="4294967295"/>
          </p:nvPr>
        </p:nvSpPr>
        <p:spPr>
          <a:xfrm>
            <a:off x="1042988" y="177800"/>
            <a:ext cx="7772400" cy="658813"/>
          </a:xfrm>
        </p:spPr>
        <p:txBody>
          <a:bodyPr/>
          <a:lstStyle/>
          <a:p>
            <a:pPr eaLnBrk="1" hangingPunct="1"/>
            <a:r>
              <a:rPr lang="en-CA" b="1" smtClean="0"/>
              <a:t>Examples</a:t>
            </a:r>
          </a:p>
        </p:txBody>
      </p:sp>
      <p:sp>
        <p:nvSpPr>
          <p:cNvPr id="87042" name="Content Placeholder 2"/>
          <p:cNvSpPr>
            <a:spLocks noGrp="1"/>
          </p:cNvSpPr>
          <p:nvPr>
            <p:ph idx="4294967295"/>
          </p:nvPr>
        </p:nvSpPr>
        <p:spPr>
          <a:xfrm>
            <a:off x="719138" y="1052513"/>
            <a:ext cx="8424862" cy="5805487"/>
          </a:xfrm>
        </p:spPr>
        <p:txBody>
          <a:bodyPr/>
          <a:lstStyle/>
          <a:p>
            <a:pPr marL="0" indent="0" algn="ctr" eaLnBrk="1" hangingPunct="1">
              <a:lnSpc>
                <a:spcPct val="80000"/>
              </a:lnSpc>
              <a:buFont typeface="Arial" charset="0"/>
              <a:buNone/>
            </a:pPr>
            <a:r>
              <a:rPr lang="en-CA" sz="2500" b="1" smtClean="0"/>
              <a:t>Papua New Guinea (2008-2012)</a:t>
            </a:r>
          </a:p>
          <a:p>
            <a:pPr marL="0" indent="0" eaLnBrk="1" hangingPunct="1">
              <a:lnSpc>
                <a:spcPct val="80000"/>
              </a:lnSpc>
              <a:buFont typeface="Arial" charset="0"/>
              <a:buNone/>
            </a:pPr>
            <a:r>
              <a:rPr lang="en-CA" sz="2500" smtClean="0"/>
              <a:t>Outcome 1.1 National and selected Provincial Parliaments function more effectively and carry out their legislative and oversight roles</a:t>
            </a:r>
          </a:p>
          <a:p>
            <a:pPr marL="400050" lvl="1" indent="0" eaLnBrk="1" hangingPunct="1">
              <a:lnSpc>
                <a:spcPct val="80000"/>
              </a:lnSpc>
              <a:buFont typeface="Arial" charset="0"/>
              <a:buNone/>
            </a:pPr>
            <a:r>
              <a:rPr lang="en-CA" sz="2200" smtClean="0"/>
              <a:t>- N</a:t>
            </a:r>
            <a:r>
              <a:rPr lang="en-CA" sz="2200" baseline="30000" smtClean="0"/>
              <a:t>o</a:t>
            </a:r>
            <a:r>
              <a:rPr lang="en-CA" sz="2200" smtClean="0"/>
              <a:t>. users (MPs, committees, researchers) of services provided by Parliamentary Services (legal, research, library etc.);</a:t>
            </a:r>
          </a:p>
          <a:p>
            <a:pPr marL="400050" lvl="1" indent="0" eaLnBrk="1" hangingPunct="1">
              <a:lnSpc>
                <a:spcPct val="80000"/>
              </a:lnSpc>
              <a:buFont typeface="Arial" charset="0"/>
              <a:buNone/>
            </a:pPr>
            <a:r>
              <a:rPr lang="en-CA" sz="2200" smtClean="0"/>
              <a:t>- Quantity and Quality of Legislation prepared and approved.</a:t>
            </a:r>
          </a:p>
          <a:p>
            <a:pPr marL="400050" lvl="1" indent="0" eaLnBrk="1" hangingPunct="1">
              <a:lnSpc>
                <a:spcPct val="80000"/>
              </a:lnSpc>
              <a:buFont typeface="Arial" charset="0"/>
              <a:buNone/>
            </a:pPr>
            <a:endParaRPr lang="en-CA" sz="2200" smtClean="0"/>
          </a:p>
          <a:p>
            <a:pPr marL="0" indent="0" eaLnBrk="1" hangingPunct="1">
              <a:lnSpc>
                <a:spcPct val="80000"/>
              </a:lnSpc>
              <a:buFont typeface="Arial" charset="0"/>
              <a:buNone/>
            </a:pPr>
            <a:r>
              <a:rPr lang="en-CA" sz="2500" smtClean="0"/>
              <a:t>Outcome 4.3 By 2012, girls will experience fewer inequalities attending school</a:t>
            </a:r>
          </a:p>
          <a:p>
            <a:pPr marL="400050" lvl="1" indent="0" eaLnBrk="1" hangingPunct="1">
              <a:lnSpc>
                <a:spcPct val="80000"/>
              </a:lnSpc>
              <a:buFont typeface="Arial" charset="0"/>
              <a:buNone/>
            </a:pPr>
            <a:r>
              <a:rPr lang="en-CA" sz="2200" smtClean="0"/>
              <a:t>- A National plan and budget  to implement the girls’ education policy; </a:t>
            </a:r>
          </a:p>
          <a:p>
            <a:pPr marL="400050" lvl="1" indent="0" eaLnBrk="1" hangingPunct="1">
              <a:lnSpc>
                <a:spcPct val="80000"/>
              </a:lnSpc>
              <a:buFont typeface="Arial" charset="0"/>
              <a:buNone/>
            </a:pPr>
            <a:r>
              <a:rPr lang="en-CA" sz="2200" smtClean="0"/>
              <a:t>- No. of Child Friendly Schools in programe areas</a:t>
            </a:r>
          </a:p>
          <a:p>
            <a:pPr marL="400050" lvl="1" indent="0" eaLnBrk="1" hangingPunct="1">
              <a:lnSpc>
                <a:spcPct val="80000"/>
              </a:lnSpc>
              <a:buFont typeface="Arial" charset="0"/>
              <a:buNone/>
            </a:pPr>
            <a:r>
              <a:rPr lang="en-CA" sz="2200" smtClean="0"/>
              <a:t>- No. of teachers trained to provide counselling; </a:t>
            </a:r>
          </a:p>
          <a:p>
            <a:pPr marL="400050" lvl="1" indent="0" eaLnBrk="1" hangingPunct="1">
              <a:lnSpc>
                <a:spcPct val="80000"/>
              </a:lnSpc>
              <a:buFont typeface="Arial" charset="0"/>
              <a:buNone/>
            </a:pPr>
            <a:r>
              <a:rPr lang="en-CA" sz="2200" smtClean="0"/>
              <a:t>- % increase in girls enrolment and retention in programme areas</a:t>
            </a:r>
          </a:p>
          <a:p>
            <a:pPr marL="400050" lvl="1" indent="0" eaLnBrk="1" hangingPunct="1">
              <a:lnSpc>
                <a:spcPct val="80000"/>
              </a:lnSpc>
              <a:buFont typeface="Arial" charset="0"/>
              <a:buNone/>
            </a:pPr>
            <a:endParaRPr lang="en-CA" sz="2200" smtClean="0"/>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89" name="Title 1"/>
          <p:cNvSpPr>
            <a:spLocks noGrp="1"/>
          </p:cNvSpPr>
          <p:nvPr>
            <p:ph type="title" idx="4294967295"/>
          </p:nvPr>
        </p:nvSpPr>
        <p:spPr>
          <a:xfrm>
            <a:off x="685800" y="-26988"/>
            <a:ext cx="7772400" cy="874713"/>
          </a:xfrm>
        </p:spPr>
        <p:txBody>
          <a:bodyPr/>
          <a:lstStyle/>
          <a:p>
            <a:pPr eaLnBrk="1" hangingPunct="1"/>
            <a:r>
              <a:rPr lang="en-CA" b="1" smtClean="0"/>
              <a:t>Examples</a:t>
            </a:r>
          </a:p>
        </p:txBody>
      </p:sp>
      <p:sp>
        <p:nvSpPr>
          <p:cNvPr id="89090" name="Content Placeholder 2"/>
          <p:cNvSpPr>
            <a:spLocks noGrp="1"/>
          </p:cNvSpPr>
          <p:nvPr>
            <p:ph idx="4294967295"/>
          </p:nvPr>
        </p:nvSpPr>
        <p:spPr>
          <a:xfrm>
            <a:off x="1371600" y="1052513"/>
            <a:ext cx="7772400" cy="5805487"/>
          </a:xfrm>
        </p:spPr>
        <p:txBody>
          <a:bodyPr/>
          <a:lstStyle/>
          <a:p>
            <a:pPr marL="0" indent="0" eaLnBrk="1" hangingPunct="1">
              <a:lnSpc>
                <a:spcPct val="90000"/>
              </a:lnSpc>
              <a:buFont typeface="Arial" charset="0"/>
              <a:buNone/>
            </a:pPr>
            <a:r>
              <a:rPr lang="en-CA" sz="1900" b="1" smtClean="0"/>
              <a:t>Uganda (2010-2014)</a:t>
            </a:r>
          </a:p>
          <a:p>
            <a:pPr marL="0" indent="0" eaLnBrk="1" hangingPunct="1">
              <a:lnSpc>
                <a:spcPct val="90000"/>
              </a:lnSpc>
              <a:buFont typeface="Arial" charset="0"/>
              <a:buNone/>
            </a:pPr>
            <a:r>
              <a:rPr lang="en-CA" sz="1900" smtClean="0"/>
              <a:t>Evidence-based policies, strategies and plans are reviewed, developed and adequately resourced through participatory and inclusive approaches to increase access to quality social services. </a:t>
            </a:r>
          </a:p>
          <a:p>
            <a:pPr marL="0" indent="0" eaLnBrk="1" hangingPunct="1">
              <a:lnSpc>
                <a:spcPct val="90000"/>
              </a:lnSpc>
              <a:buFont typeface="Arial" charset="0"/>
              <a:buNone/>
            </a:pPr>
            <a:endParaRPr lang="en-CA" sz="1900" smtClean="0"/>
          </a:p>
          <a:p>
            <a:pPr marL="0" indent="0" eaLnBrk="1" hangingPunct="1">
              <a:lnSpc>
                <a:spcPct val="90000"/>
              </a:lnSpc>
              <a:buFont typeface="Arial" charset="0"/>
              <a:buNone/>
            </a:pPr>
            <a:r>
              <a:rPr lang="en-CA" sz="1900" b="1" smtClean="0"/>
              <a:t>Azerbaijan (2011-2015)</a:t>
            </a:r>
          </a:p>
          <a:p>
            <a:pPr marL="0" indent="0" eaLnBrk="1" hangingPunct="1">
              <a:lnSpc>
                <a:spcPct val="90000"/>
              </a:lnSpc>
              <a:buFont typeface="Arial" charset="0"/>
              <a:buNone/>
            </a:pPr>
            <a:r>
              <a:rPr lang="en-CA" sz="1900" smtClean="0"/>
              <a:t>By 2015, civil society, media, and vulnerable groups enjoy increased roles in policy formulation and implementation processes.</a:t>
            </a:r>
          </a:p>
          <a:p>
            <a:pPr marL="0" indent="0" eaLnBrk="1" hangingPunct="1">
              <a:lnSpc>
                <a:spcPct val="90000"/>
              </a:lnSpc>
              <a:buFont typeface="Arial" charset="0"/>
              <a:buNone/>
            </a:pPr>
            <a:endParaRPr lang="en-GB" sz="1900" smtClean="0"/>
          </a:p>
          <a:p>
            <a:pPr marL="0" indent="0" eaLnBrk="1" hangingPunct="1">
              <a:lnSpc>
                <a:spcPct val="90000"/>
              </a:lnSpc>
              <a:buFont typeface="Arial" charset="0"/>
              <a:buNone/>
            </a:pPr>
            <a:r>
              <a:rPr lang="en-GB" sz="1900" b="1" smtClean="0"/>
              <a:t>Rwanda (2008-2012)</a:t>
            </a:r>
          </a:p>
          <a:p>
            <a:pPr marL="0" indent="0" eaLnBrk="1" hangingPunct="1">
              <a:lnSpc>
                <a:spcPct val="90000"/>
              </a:lnSpc>
              <a:buFont typeface="Arial" charset="0"/>
              <a:buNone/>
            </a:pPr>
            <a:r>
              <a:rPr lang="en-CA" sz="1900" smtClean="0"/>
              <a:t>Capacity of key public and private institutions strengthened to apply gender equality principles and standards in performance, practices and behavior</a:t>
            </a:r>
          </a:p>
          <a:p>
            <a:pPr marL="0" indent="0" eaLnBrk="1" hangingPunct="1">
              <a:lnSpc>
                <a:spcPct val="90000"/>
              </a:lnSpc>
              <a:buFont typeface="Arial" charset="0"/>
              <a:buNone/>
            </a:pPr>
            <a:endParaRPr lang="en-CA" sz="1900" smtClean="0"/>
          </a:p>
          <a:p>
            <a:pPr marL="0" indent="0" eaLnBrk="1" hangingPunct="1">
              <a:lnSpc>
                <a:spcPct val="90000"/>
              </a:lnSpc>
              <a:buFont typeface="Arial" charset="0"/>
              <a:buNone/>
            </a:pPr>
            <a:r>
              <a:rPr lang="en-CA" sz="1900" b="1" smtClean="0"/>
              <a:t>Vietnam (2006-2010)</a:t>
            </a:r>
          </a:p>
          <a:p>
            <a:pPr marL="0" indent="0" eaLnBrk="1" hangingPunct="1">
              <a:lnSpc>
                <a:spcPct val="90000"/>
              </a:lnSpc>
              <a:buFont typeface="Arial" charset="0"/>
              <a:buNone/>
            </a:pPr>
            <a:r>
              <a:rPr lang="en-CA" sz="1900" smtClean="0"/>
              <a:t>Strengthened legislative process, legal safeguards and justice mechanisms for vulnerable groups, ensuring consistency between the legal system and constitutional norms and international treaties </a:t>
            </a:r>
            <a:endParaRPr lang="en-AU" sz="1900" smtClean="0"/>
          </a:p>
          <a:p>
            <a:pPr marL="0" indent="0" eaLnBrk="1" hangingPunct="1">
              <a:lnSpc>
                <a:spcPct val="90000"/>
              </a:lnSpc>
              <a:buFont typeface="Arial" charset="0"/>
              <a:buNone/>
            </a:pPr>
            <a:endParaRPr lang="en-CA" sz="1900" i="1" smtClean="0"/>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890" name="Rectangle 2"/>
          <p:cNvSpPr>
            <a:spLocks noGrp="1" noChangeArrowheads="1"/>
          </p:cNvSpPr>
          <p:nvPr>
            <p:ph type="title" idx="4294967295"/>
          </p:nvPr>
        </p:nvSpPr>
        <p:spPr>
          <a:xfrm>
            <a:off x="1047750" y="44450"/>
            <a:ext cx="7772400" cy="803275"/>
          </a:xfrm>
        </p:spPr>
        <p:txBody>
          <a:bodyPr/>
          <a:lstStyle/>
          <a:p>
            <a:pPr eaLnBrk="1" hangingPunct="1">
              <a:defRPr/>
            </a:pPr>
            <a:r>
              <a:rPr lang="en-US" b="1" smtClean="0"/>
              <a:t>Group Work</a:t>
            </a:r>
            <a:r>
              <a:rPr lang="en-US" smtClean="0">
                <a:effectLst>
                  <a:outerShdw blurRad="38100" dist="38100" dir="2700000" algn="tl">
                    <a:srgbClr val="C0C0C0"/>
                  </a:outerShdw>
                </a:effectLst>
              </a:rPr>
              <a:t> </a:t>
            </a:r>
          </a:p>
        </p:txBody>
      </p:sp>
      <p:sp>
        <p:nvSpPr>
          <p:cNvPr id="94210" name="Rectangle 3"/>
          <p:cNvSpPr>
            <a:spLocks noGrp="1" noChangeArrowheads="1"/>
          </p:cNvSpPr>
          <p:nvPr>
            <p:ph type="body" idx="4294967295"/>
          </p:nvPr>
        </p:nvSpPr>
        <p:spPr>
          <a:xfrm>
            <a:off x="611188" y="1052513"/>
            <a:ext cx="8674100" cy="6021387"/>
          </a:xfrm>
        </p:spPr>
        <p:txBody>
          <a:bodyPr/>
          <a:lstStyle/>
          <a:p>
            <a:pPr eaLnBrk="1" hangingPunct="1">
              <a:lnSpc>
                <a:spcPct val="90000"/>
              </a:lnSpc>
              <a:buFont typeface="Arial" charset="0"/>
              <a:buNone/>
            </a:pPr>
            <a:r>
              <a:rPr lang="en-US" sz="2400" smtClean="0"/>
              <a:t>		In groups…</a:t>
            </a:r>
          </a:p>
          <a:p>
            <a:pPr eaLnBrk="1" hangingPunct="1">
              <a:lnSpc>
                <a:spcPct val="90000"/>
              </a:lnSpc>
            </a:pPr>
            <a:r>
              <a:rPr lang="en-US" sz="2400" smtClean="0"/>
              <a:t>Reflect on the 3-step analysis</a:t>
            </a:r>
          </a:p>
          <a:p>
            <a:pPr eaLnBrk="1" hangingPunct="1">
              <a:lnSpc>
                <a:spcPct val="90000"/>
              </a:lnSpc>
            </a:pPr>
            <a:r>
              <a:rPr lang="en-US" sz="2400" smtClean="0"/>
              <a:t>Develop…</a:t>
            </a:r>
          </a:p>
          <a:p>
            <a:pPr lvl="1" eaLnBrk="1" hangingPunct="1">
              <a:lnSpc>
                <a:spcPct val="90000"/>
              </a:lnSpc>
            </a:pPr>
            <a:r>
              <a:rPr lang="en-US" sz="2000" b="1" smtClean="0"/>
              <a:t>1 outcome </a:t>
            </a:r>
          </a:p>
          <a:p>
            <a:pPr lvl="1" eaLnBrk="1" hangingPunct="1">
              <a:lnSpc>
                <a:spcPct val="90000"/>
              </a:lnSpc>
              <a:buFont typeface="Arial" charset="0"/>
              <a:buNone/>
            </a:pPr>
            <a:r>
              <a:rPr lang="en-GB" sz="2000" i="1" smtClean="0"/>
              <a:t>A </a:t>
            </a:r>
            <a:r>
              <a:rPr lang="en-GB" sz="2000" b="1" i="1" smtClean="0"/>
              <a:t>change in the performance</a:t>
            </a:r>
            <a:r>
              <a:rPr lang="en-GB" sz="2000" i="1" smtClean="0"/>
              <a:t> of the rights holder or duty bearer…What are they doing differently?</a:t>
            </a:r>
          </a:p>
          <a:p>
            <a:pPr lvl="1" eaLnBrk="1" hangingPunct="1">
              <a:lnSpc>
                <a:spcPct val="90000"/>
              </a:lnSpc>
              <a:buFont typeface="Arial" charset="0"/>
              <a:buNone/>
            </a:pPr>
            <a:r>
              <a:rPr lang="en-GB" sz="2000" i="1" smtClean="0"/>
              <a:t>May involve </a:t>
            </a:r>
            <a:r>
              <a:rPr lang="en-US" altLang="zh-CN" sz="2000" b="1" i="1" smtClean="0">
                <a:cs typeface="宋体"/>
              </a:rPr>
              <a:t>legal, policy, and institutional reforms</a:t>
            </a:r>
            <a:r>
              <a:rPr lang="en-US" altLang="zh-CN" sz="2000" i="1" smtClean="0">
                <a:cs typeface="宋体"/>
              </a:rPr>
              <a:t> </a:t>
            </a:r>
            <a:endParaRPr lang="en-GB" sz="2000" i="1" smtClean="0"/>
          </a:p>
          <a:p>
            <a:pPr lvl="1" eaLnBrk="1" hangingPunct="1">
              <a:lnSpc>
                <a:spcPct val="90000"/>
              </a:lnSpc>
              <a:buFont typeface="Arial" charset="0"/>
              <a:buNone/>
            </a:pPr>
            <a:endParaRPr lang="en-GB" sz="800" i="1" smtClean="0">
              <a:solidFill>
                <a:srgbClr val="FF0000"/>
              </a:solidFill>
            </a:endParaRPr>
          </a:p>
          <a:p>
            <a:pPr lvl="1" eaLnBrk="1" hangingPunct="1">
              <a:lnSpc>
                <a:spcPct val="90000"/>
              </a:lnSpc>
              <a:buFont typeface="Arial" charset="0"/>
              <a:buNone/>
            </a:pPr>
            <a:r>
              <a:rPr lang="en-GB" sz="2000" i="1" smtClean="0">
                <a:solidFill>
                  <a:srgbClr val="FF0000"/>
                </a:solidFill>
              </a:rPr>
              <a:t>Hint: </a:t>
            </a:r>
          </a:p>
          <a:p>
            <a:pPr lvl="1" eaLnBrk="1" hangingPunct="1">
              <a:lnSpc>
                <a:spcPct val="90000"/>
              </a:lnSpc>
              <a:buFont typeface="Arial" charset="0"/>
              <a:buNone/>
            </a:pPr>
            <a:r>
              <a:rPr lang="en-GB" sz="2000" i="1" smtClean="0">
                <a:solidFill>
                  <a:srgbClr val="FF0000"/>
                </a:solidFill>
              </a:rPr>
              <a:t>Combine the RH </a:t>
            </a:r>
            <a:r>
              <a:rPr lang="en-GB" sz="2000" i="1" u="sng" smtClean="0">
                <a:solidFill>
                  <a:srgbClr val="FF0000"/>
                </a:solidFill>
              </a:rPr>
              <a:t>or</a:t>
            </a:r>
            <a:r>
              <a:rPr lang="en-GB" sz="2000" i="1" smtClean="0">
                <a:solidFill>
                  <a:srgbClr val="FF0000"/>
                </a:solidFill>
              </a:rPr>
              <a:t> DB and the claim for a more ambitious outcome</a:t>
            </a:r>
          </a:p>
          <a:p>
            <a:pPr lvl="1" eaLnBrk="1" hangingPunct="1">
              <a:lnSpc>
                <a:spcPct val="90000"/>
              </a:lnSpc>
              <a:buFont typeface="Arial" charset="0"/>
              <a:buNone/>
            </a:pPr>
            <a:r>
              <a:rPr lang="en-GB" sz="2000" i="1" smtClean="0">
                <a:solidFill>
                  <a:srgbClr val="FF0000"/>
                </a:solidFill>
              </a:rPr>
              <a:t>Combine the DB and the obligation </a:t>
            </a:r>
            <a:r>
              <a:rPr lang="en-GB" sz="2000" i="1" u="sng" smtClean="0">
                <a:solidFill>
                  <a:srgbClr val="FF0000"/>
                </a:solidFill>
              </a:rPr>
              <a:t>or</a:t>
            </a:r>
            <a:r>
              <a:rPr lang="en-GB" sz="2000" i="1" smtClean="0">
                <a:solidFill>
                  <a:srgbClr val="FF0000"/>
                </a:solidFill>
              </a:rPr>
              <a:t> RH and higher level capacity gaps (behaviours) for a less ambitious outcome</a:t>
            </a:r>
          </a:p>
          <a:p>
            <a:pPr lvl="1" eaLnBrk="1" hangingPunct="1">
              <a:lnSpc>
                <a:spcPct val="90000"/>
              </a:lnSpc>
            </a:pPr>
            <a:endParaRPr lang="en-US" sz="2000" smtClean="0">
              <a:solidFill>
                <a:srgbClr val="FF0000"/>
              </a:solidFill>
            </a:endParaRPr>
          </a:p>
          <a:p>
            <a:pPr lvl="1" eaLnBrk="1" hangingPunct="1">
              <a:lnSpc>
                <a:spcPct val="90000"/>
              </a:lnSpc>
            </a:pPr>
            <a:r>
              <a:rPr lang="en-US" sz="2000" b="1" smtClean="0"/>
              <a:t>2 contributing outputs </a:t>
            </a:r>
          </a:p>
          <a:p>
            <a:pPr lvl="1" eaLnBrk="1" hangingPunct="1">
              <a:lnSpc>
                <a:spcPct val="90000"/>
              </a:lnSpc>
              <a:buFont typeface="Arial" charset="0"/>
              <a:buNone/>
            </a:pPr>
            <a:r>
              <a:rPr lang="en-US" altLang="zh-CN" sz="2000" b="1" i="1" smtClean="0">
                <a:cs typeface="宋体"/>
              </a:rPr>
              <a:t>New capacities </a:t>
            </a:r>
            <a:r>
              <a:rPr lang="en-US" altLang="zh-CN" sz="2000" i="1" smtClean="0">
                <a:cs typeface="宋体"/>
              </a:rPr>
              <a:t>that contribute to increased performance</a:t>
            </a:r>
            <a:r>
              <a:rPr lang="en-GB" sz="2000" i="1" smtClean="0"/>
              <a:t> </a:t>
            </a:r>
          </a:p>
          <a:p>
            <a:pPr lvl="1" eaLnBrk="1" hangingPunct="1">
              <a:lnSpc>
                <a:spcPct val="90000"/>
              </a:lnSpc>
              <a:buFont typeface="Arial" charset="0"/>
              <a:buNone/>
            </a:pPr>
            <a:endParaRPr lang="en-GB" sz="800" i="1" smtClean="0">
              <a:solidFill>
                <a:srgbClr val="FF0000"/>
              </a:solidFill>
            </a:endParaRPr>
          </a:p>
          <a:p>
            <a:pPr lvl="1" eaLnBrk="1" hangingPunct="1">
              <a:lnSpc>
                <a:spcPct val="90000"/>
              </a:lnSpc>
              <a:buFont typeface="Arial" charset="0"/>
              <a:buNone/>
            </a:pPr>
            <a:r>
              <a:rPr lang="en-GB" sz="2000" i="1" smtClean="0">
                <a:solidFill>
                  <a:srgbClr val="FF0000"/>
                </a:solidFill>
              </a:rPr>
              <a:t>Hint: Look to the key capacity gaps of the DBs and RHs – particularly those related to skills, abilities, products and services</a:t>
            </a:r>
          </a:p>
          <a:p>
            <a:pPr lvl="1" eaLnBrk="1" hangingPunct="1">
              <a:lnSpc>
                <a:spcPct val="90000"/>
              </a:lnSpc>
              <a:buFont typeface="Arial" charset="0"/>
              <a:buNone/>
            </a:pPr>
            <a:endParaRPr lang="en-GB" sz="2000" i="1" smtClean="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0914" name="Rectangle 2"/>
          <p:cNvSpPr>
            <a:spLocks noGrp="1" noChangeArrowheads="1"/>
          </p:cNvSpPr>
          <p:nvPr>
            <p:ph type="title" idx="4294967295"/>
          </p:nvPr>
        </p:nvSpPr>
        <p:spPr>
          <a:xfrm>
            <a:off x="1047750" y="44450"/>
            <a:ext cx="7772400" cy="803275"/>
          </a:xfrm>
        </p:spPr>
        <p:txBody>
          <a:bodyPr/>
          <a:lstStyle/>
          <a:p>
            <a:pPr eaLnBrk="1" hangingPunct="1">
              <a:defRPr/>
            </a:pPr>
            <a:r>
              <a:rPr lang="en-US" b="1" smtClean="0"/>
              <a:t>Group Work (con’t)</a:t>
            </a:r>
            <a:r>
              <a:rPr lang="en-US" smtClean="0">
                <a:effectLst>
                  <a:outerShdw blurRad="38100" dist="38100" dir="2700000" algn="tl">
                    <a:srgbClr val="C0C0C0"/>
                  </a:outerShdw>
                </a:effectLst>
              </a:rPr>
              <a:t> </a:t>
            </a:r>
          </a:p>
        </p:txBody>
      </p:sp>
      <p:sp>
        <p:nvSpPr>
          <p:cNvPr id="91155" name="Rectangle 3"/>
          <p:cNvSpPr>
            <a:spLocks noGrp="1" noChangeArrowheads="1"/>
          </p:cNvSpPr>
          <p:nvPr>
            <p:ph type="body" idx="4294967295"/>
          </p:nvPr>
        </p:nvSpPr>
        <p:spPr>
          <a:xfrm>
            <a:off x="323850" y="1557338"/>
            <a:ext cx="8674100" cy="4824412"/>
          </a:xfrm>
        </p:spPr>
        <p:txBody>
          <a:bodyPr/>
          <a:lstStyle/>
          <a:p>
            <a:pPr eaLnBrk="1" hangingPunct="1">
              <a:buFont typeface="Arial" charset="0"/>
              <a:buNone/>
            </a:pPr>
            <a:r>
              <a:rPr lang="en-US" smtClean="0"/>
              <a:t>Build a results framework on the wall…</a:t>
            </a:r>
          </a:p>
          <a:p>
            <a:pPr lvl="1" eaLnBrk="1" hangingPunct="1">
              <a:buFont typeface="Arial" charset="0"/>
              <a:buNone/>
            </a:pPr>
            <a:endParaRPr lang="en-GB" i="1" smtClean="0"/>
          </a:p>
        </p:txBody>
      </p:sp>
      <p:sp>
        <p:nvSpPr>
          <p:cNvPr id="91156" name="Rectangle 4"/>
          <p:cNvSpPr>
            <a:spLocks noChangeArrowheads="1"/>
          </p:cNvSpPr>
          <p:nvPr/>
        </p:nvSpPr>
        <p:spPr bwMode="auto">
          <a:xfrm>
            <a:off x="0" y="2757488"/>
            <a:ext cx="277813" cy="287337"/>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sp>
        <p:nvSpPr>
          <p:cNvPr id="91157" name="Rectangle 5"/>
          <p:cNvSpPr>
            <a:spLocks noChangeArrowheads="1"/>
          </p:cNvSpPr>
          <p:nvPr/>
        </p:nvSpPr>
        <p:spPr bwMode="auto">
          <a:xfrm>
            <a:off x="0" y="2781300"/>
            <a:ext cx="277813" cy="287338"/>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graphicFrame>
        <p:nvGraphicFramePr>
          <p:cNvPr id="91153" name="Object 17"/>
          <p:cNvGraphicFramePr>
            <a:graphicFrameLocks noChangeAspect="1"/>
          </p:cNvGraphicFramePr>
          <p:nvPr/>
        </p:nvGraphicFramePr>
        <p:xfrm>
          <a:off x="2268538" y="2708275"/>
          <a:ext cx="4103687" cy="2486025"/>
        </p:xfrm>
        <a:graphic>
          <a:graphicData uri="http://schemas.openxmlformats.org/presentationml/2006/ole">
            <mc:AlternateContent xmlns:mc="http://schemas.openxmlformats.org/markup-compatibility/2006">
              <mc:Choice xmlns:v="urn:schemas-microsoft-com:vml" Requires="v">
                <p:oleObj spid="_x0000_s91156" name="Visio" r:id="rId4" imgW="2147598" imgH="1304124" progId="">
                  <p:embed/>
                </p:oleObj>
              </mc:Choice>
              <mc:Fallback>
                <p:oleObj name="Visio" r:id="rId4" imgW="2147598" imgH="1304124" progId="">
                  <p:embed/>
                  <p:pic>
                    <p:nvPicPr>
                      <p:cNvPr id="0"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2708275"/>
                        <a:ext cx="4103687" cy="2486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96257" name="Rectangle 2"/>
          <p:cNvSpPr>
            <a:spLocks noGrp="1" noChangeArrowheads="1"/>
          </p:cNvSpPr>
          <p:nvPr>
            <p:ph type="title" idx="4294967295"/>
          </p:nvPr>
        </p:nvSpPr>
        <p:spPr>
          <a:xfrm>
            <a:off x="831850" y="44450"/>
            <a:ext cx="7772400" cy="647700"/>
          </a:xfrm>
        </p:spPr>
        <p:txBody>
          <a:bodyPr/>
          <a:lstStyle/>
          <a:p>
            <a:pPr eaLnBrk="1" hangingPunct="1"/>
            <a:r>
              <a:rPr lang="en-US" b="1" smtClean="0"/>
              <a:t>Refining results…</a:t>
            </a:r>
          </a:p>
        </p:txBody>
      </p:sp>
      <p:sp>
        <p:nvSpPr>
          <p:cNvPr id="96258" name="Rectangle 3"/>
          <p:cNvSpPr>
            <a:spLocks noChangeArrowheads="1"/>
          </p:cNvSpPr>
          <p:nvPr/>
        </p:nvSpPr>
        <p:spPr bwMode="auto">
          <a:xfrm>
            <a:off x="-36513" y="765175"/>
            <a:ext cx="5616576" cy="8636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cs typeface="Arial" charset="0"/>
              </a:rPr>
              <a:t>To strengthen the capacity of health workers to do X by undertaking Y,…</a:t>
            </a:r>
          </a:p>
        </p:txBody>
      </p:sp>
      <p:sp>
        <p:nvSpPr>
          <p:cNvPr id="2509828" name="Rectangle 4"/>
          <p:cNvSpPr>
            <a:spLocks noChangeArrowheads="1"/>
          </p:cNvSpPr>
          <p:nvPr/>
        </p:nvSpPr>
        <p:spPr bwMode="auto">
          <a:xfrm>
            <a:off x="-36513" y="1773238"/>
            <a:ext cx="5832476" cy="8636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cs typeface="Arial" charset="0"/>
              </a:rPr>
              <a:t>The capacity of health workers</a:t>
            </a:r>
            <a:r>
              <a:rPr lang="en-US" sz="2400">
                <a:cs typeface="Arial" charset="0"/>
              </a:rPr>
              <a:t> </a:t>
            </a:r>
            <a:r>
              <a:rPr lang="en-US" sz="2400" u="sng">
                <a:solidFill>
                  <a:schemeClr val="bg1"/>
                </a:solidFill>
                <a:cs typeface="Arial" charset="0"/>
              </a:rPr>
              <a:t>is strengthened</a:t>
            </a:r>
            <a:r>
              <a:rPr lang="en-US" sz="2400">
                <a:cs typeface="Arial" charset="0"/>
              </a:rPr>
              <a:t> </a:t>
            </a:r>
            <a:r>
              <a:rPr lang="en-US" sz="2400">
                <a:solidFill>
                  <a:srgbClr val="FFFFFF"/>
                </a:solidFill>
                <a:cs typeface="Arial" charset="0"/>
              </a:rPr>
              <a:t>to do X by undertaking Y,…</a:t>
            </a:r>
          </a:p>
        </p:txBody>
      </p:sp>
      <p:sp>
        <p:nvSpPr>
          <p:cNvPr id="2509829" name="Rectangle 5"/>
          <p:cNvSpPr>
            <a:spLocks noChangeArrowheads="1"/>
          </p:cNvSpPr>
          <p:nvPr/>
        </p:nvSpPr>
        <p:spPr bwMode="auto">
          <a:xfrm>
            <a:off x="-36513" y="2852738"/>
            <a:ext cx="5761038" cy="1293812"/>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cs typeface="Arial" charset="0"/>
              </a:rPr>
              <a:t>The capacity of health workders</a:t>
            </a:r>
            <a:r>
              <a:rPr lang="en-US" sz="2400">
                <a:cs typeface="Arial" charset="0"/>
              </a:rPr>
              <a:t> </a:t>
            </a:r>
            <a:r>
              <a:rPr lang="en-US" sz="2400" u="sng">
                <a:solidFill>
                  <a:schemeClr val="bg1"/>
                </a:solidFill>
                <a:cs typeface="Arial" charset="0"/>
              </a:rPr>
              <a:t>in the</a:t>
            </a:r>
          </a:p>
          <a:p>
            <a:pPr algn="ctr"/>
            <a:r>
              <a:rPr lang="en-US" sz="2400" u="sng">
                <a:solidFill>
                  <a:schemeClr val="bg1"/>
                </a:solidFill>
                <a:cs typeface="Arial" charset="0"/>
              </a:rPr>
              <a:t>4 poorest districts</a:t>
            </a:r>
            <a:r>
              <a:rPr lang="en-US" sz="2400">
                <a:cs typeface="Arial" charset="0"/>
              </a:rPr>
              <a:t> </a:t>
            </a:r>
            <a:r>
              <a:rPr lang="en-US" sz="2400">
                <a:solidFill>
                  <a:srgbClr val="FFFFFF"/>
                </a:solidFill>
                <a:cs typeface="Arial" charset="0"/>
              </a:rPr>
              <a:t>is strengthened to </a:t>
            </a:r>
          </a:p>
          <a:p>
            <a:pPr algn="ctr"/>
            <a:r>
              <a:rPr lang="en-US" sz="2400">
                <a:solidFill>
                  <a:srgbClr val="FFFFFF"/>
                </a:solidFill>
                <a:cs typeface="Arial" charset="0"/>
              </a:rPr>
              <a:t>do X by undertaking Y,…</a:t>
            </a:r>
          </a:p>
        </p:txBody>
      </p:sp>
      <p:sp>
        <p:nvSpPr>
          <p:cNvPr id="2509830" name="Rectangle 6"/>
          <p:cNvSpPr>
            <a:spLocks noChangeArrowheads="1"/>
          </p:cNvSpPr>
          <p:nvPr/>
        </p:nvSpPr>
        <p:spPr bwMode="auto">
          <a:xfrm>
            <a:off x="-36513" y="4510088"/>
            <a:ext cx="5688013" cy="10795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cs typeface="Arial" charset="0"/>
              </a:rPr>
              <a:t>The capacity of health workers in the 4 poorest districts is strengthened to do X</a:t>
            </a:r>
            <a:r>
              <a:rPr lang="en-US" sz="2400">
                <a:cs typeface="Arial" charset="0"/>
              </a:rPr>
              <a:t> </a:t>
            </a:r>
          </a:p>
          <a:p>
            <a:pPr algn="ctr"/>
            <a:r>
              <a:rPr lang="en-US" sz="2400">
                <a:cs typeface="Arial" charset="0"/>
              </a:rPr>
              <a:t>by undertaking Y,…</a:t>
            </a:r>
          </a:p>
        </p:txBody>
      </p:sp>
      <p:sp>
        <p:nvSpPr>
          <p:cNvPr id="96262" name="Line 7"/>
          <p:cNvSpPr>
            <a:spLocks noChangeShapeType="1"/>
          </p:cNvSpPr>
          <p:nvPr/>
        </p:nvSpPr>
        <p:spPr bwMode="auto">
          <a:xfrm>
            <a:off x="1403350" y="5445125"/>
            <a:ext cx="2519363" cy="0"/>
          </a:xfrm>
          <a:prstGeom prst="line">
            <a:avLst/>
          </a:prstGeom>
          <a:noFill/>
          <a:ln w="38100">
            <a:solidFill>
              <a:schemeClr val="bg1"/>
            </a:solidFill>
            <a:round/>
            <a:headEnd/>
            <a:tailEnd/>
          </a:ln>
        </p:spPr>
        <p:txBody>
          <a:bodyPr/>
          <a:lstStyle/>
          <a:p>
            <a:endParaRPr lang="en-US"/>
          </a:p>
        </p:txBody>
      </p:sp>
      <p:sp>
        <p:nvSpPr>
          <p:cNvPr id="2509832" name="Rectangle 8"/>
          <p:cNvSpPr>
            <a:spLocks noChangeArrowheads="1"/>
          </p:cNvSpPr>
          <p:nvPr/>
        </p:nvSpPr>
        <p:spPr bwMode="auto">
          <a:xfrm>
            <a:off x="-36513" y="5805488"/>
            <a:ext cx="4895851" cy="8636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cs typeface="Arial" charset="0"/>
              </a:rPr>
              <a:t>Health workers </a:t>
            </a:r>
            <a:r>
              <a:rPr lang="en-US" sz="2400">
                <a:cs typeface="Arial" charset="0"/>
              </a:rPr>
              <a:t>in the 4 poorest districts </a:t>
            </a:r>
            <a:r>
              <a:rPr lang="en-US" sz="2400">
                <a:solidFill>
                  <a:srgbClr val="FFFFFF"/>
                </a:solidFill>
                <a:cs typeface="Arial" charset="0"/>
              </a:rPr>
              <a:t>are better able to  X</a:t>
            </a:r>
          </a:p>
        </p:txBody>
      </p:sp>
      <p:sp>
        <p:nvSpPr>
          <p:cNvPr id="2509833" name="Rectangle 9"/>
          <p:cNvSpPr>
            <a:spLocks noChangeArrowheads="1"/>
          </p:cNvSpPr>
          <p:nvPr/>
        </p:nvSpPr>
        <p:spPr bwMode="auto">
          <a:xfrm>
            <a:off x="5329238" y="909638"/>
            <a:ext cx="3851275" cy="863600"/>
          </a:xfrm>
          <a:prstGeom prst="rect">
            <a:avLst/>
          </a:prstGeom>
          <a:solidFill>
            <a:srgbClr val="FFFF00"/>
          </a:solidFill>
          <a:ln w="9525">
            <a:solidFill>
              <a:schemeClr val="tx1"/>
            </a:solidFill>
            <a:miter lim="800000"/>
            <a:headEnd/>
            <a:tailEnd/>
          </a:ln>
        </p:spPr>
        <p:txBody>
          <a:bodyPr anchor="ctr"/>
          <a:lstStyle/>
          <a:p>
            <a:pPr algn="ctr"/>
            <a:r>
              <a:rPr lang="en-US" sz="2000" i="1">
                <a:cs typeface="Arial" charset="0"/>
              </a:rPr>
              <a:t>Let’s use results language to emphasis the future condition we want to achieve.</a:t>
            </a:r>
          </a:p>
        </p:txBody>
      </p:sp>
      <p:sp>
        <p:nvSpPr>
          <p:cNvPr id="2509834" name="Rectangle 10"/>
          <p:cNvSpPr>
            <a:spLocks noChangeArrowheads="1"/>
          </p:cNvSpPr>
          <p:nvPr/>
        </p:nvSpPr>
        <p:spPr bwMode="auto">
          <a:xfrm>
            <a:off x="5364163" y="2132013"/>
            <a:ext cx="3851275" cy="1512887"/>
          </a:xfrm>
          <a:prstGeom prst="rect">
            <a:avLst/>
          </a:prstGeom>
          <a:solidFill>
            <a:srgbClr val="FFFF00"/>
          </a:solidFill>
          <a:ln w="9525">
            <a:solidFill>
              <a:schemeClr val="tx1"/>
            </a:solidFill>
            <a:miter lim="800000"/>
            <a:headEnd/>
            <a:tailEnd/>
          </a:ln>
        </p:spPr>
        <p:txBody>
          <a:bodyPr anchor="ctr"/>
          <a:lstStyle/>
          <a:p>
            <a:pPr algn="ctr"/>
            <a:r>
              <a:rPr lang="en-US" sz="2000" i="1">
                <a:cs typeface="Arial" charset="0"/>
              </a:rPr>
              <a:t>All health workers, everywhere? Can you be more specific? Are there particularly weak or under-resourced health workers we should emphasise?</a:t>
            </a:r>
          </a:p>
        </p:txBody>
      </p:sp>
      <p:sp>
        <p:nvSpPr>
          <p:cNvPr id="2509835" name="Rectangle 11"/>
          <p:cNvSpPr>
            <a:spLocks noChangeArrowheads="1"/>
          </p:cNvSpPr>
          <p:nvPr/>
        </p:nvSpPr>
        <p:spPr bwMode="auto">
          <a:xfrm>
            <a:off x="5616575" y="3935413"/>
            <a:ext cx="3527425" cy="1077912"/>
          </a:xfrm>
          <a:prstGeom prst="rect">
            <a:avLst/>
          </a:prstGeom>
          <a:solidFill>
            <a:srgbClr val="FFFF00"/>
          </a:solidFill>
          <a:ln w="9525">
            <a:solidFill>
              <a:schemeClr val="tx1"/>
            </a:solidFill>
            <a:miter lim="800000"/>
            <a:headEnd/>
            <a:tailEnd/>
          </a:ln>
        </p:spPr>
        <p:txBody>
          <a:bodyPr anchor="ctr"/>
          <a:lstStyle/>
          <a:p>
            <a:pPr algn="ctr"/>
            <a:r>
              <a:rPr lang="en-US" sz="2000" i="1">
                <a:cs typeface="Arial" charset="0"/>
              </a:rPr>
              <a:t>We can take out information that relates to either strategy or activities. </a:t>
            </a:r>
          </a:p>
        </p:txBody>
      </p:sp>
      <p:sp>
        <p:nvSpPr>
          <p:cNvPr id="2509836" name="Rectangle 12"/>
          <p:cNvSpPr>
            <a:spLocks noChangeArrowheads="1"/>
          </p:cNvSpPr>
          <p:nvPr/>
        </p:nvSpPr>
        <p:spPr bwMode="auto">
          <a:xfrm>
            <a:off x="4789488" y="5302250"/>
            <a:ext cx="4354512" cy="1008063"/>
          </a:xfrm>
          <a:prstGeom prst="rect">
            <a:avLst/>
          </a:prstGeom>
          <a:solidFill>
            <a:srgbClr val="FFFF00"/>
          </a:solidFill>
          <a:ln w="9525">
            <a:solidFill>
              <a:schemeClr val="tx1"/>
            </a:solidFill>
            <a:miter lim="800000"/>
            <a:headEnd/>
            <a:tailEnd/>
          </a:ln>
        </p:spPr>
        <p:txBody>
          <a:bodyPr anchor="ctr"/>
          <a:lstStyle/>
          <a:p>
            <a:pPr algn="ctr"/>
            <a:r>
              <a:rPr lang="en-US" sz="2000" i="1">
                <a:cs typeface="Arial" charset="0"/>
              </a:rPr>
              <a:t>Now, let’s try bringing the subject of change to the front, and shifting from passive to active language.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09833"/>
                                        </p:tgtEl>
                                        <p:attrNameLst>
                                          <p:attrName>style.visibility</p:attrName>
                                        </p:attrNameLst>
                                      </p:cBhvr>
                                      <p:to>
                                        <p:strVal val="visible"/>
                                      </p:to>
                                    </p:set>
                                    <p:anim calcmode="lin" valueType="num">
                                      <p:cBhvr additive="base">
                                        <p:cTn id="7" dur="500" fill="hold"/>
                                        <p:tgtEl>
                                          <p:spTgt spid="2509833"/>
                                        </p:tgtEl>
                                        <p:attrNameLst>
                                          <p:attrName>ppt_x</p:attrName>
                                        </p:attrNameLst>
                                      </p:cBhvr>
                                      <p:tavLst>
                                        <p:tav tm="0">
                                          <p:val>
                                            <p:strVal val="1+#ppt_w/2"/>
                                          </p:val>
                                        </p:tav>
                                        <p:tav tm="100000">
                                          <p:val>
                                            <p:strVal val="#ppt_x"/>
                                          </p:val>
                                        </p:tav>
                                      </p:tavLst>
                                    </p:anim>
                                    <p:anim calcmode="lin" valueType="num">
                                      <p:cBhvr additive="base">
                                        <p:cTn id="8" dur="500" fill="hold"/>
                                        <p:tgtEl>
                                          <p:spTgt spid="250983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0982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509834"/>
                                        </p:tgtEl>
                                        <p:attrNameLst>
                                          <p:attrName>style.visibility</p:attrName>
                                        </p:attrNameLst>
                                      </p:cBhvr>
                                      <p:to>
                                        <p:strVal val="visible"/>
                                      </p:to>
                                    </p:set>
                                    <p:anim calcmode="lin" valueType="num">
                                      <p:cBhvr additive="base">
                                        <p:cTn id="17" dur="500" fill="hold"/>
                                        <p:tgtEl>
                                          <p:spTgt spid="2509834"/>
                                        </p:tgtEl>
                                        <p:attrNameLst>
                                          <p:attrName>ppt_x</p:attrName>
                                        </p:attrNameLst>
                                      </p:cBhvr>
                                      <p:tavLst>
                                        <p:tav tm="0">
                                          <p:val>
                                            <p:strVal val="1+#ppt_w/2"/>
                                          </p:val>
                                        </p:tav>
                                        <p:tav tm="100000">
                                          <p:val>
                                            <p:strVal val="#ppt_x"/>
                                          </p:val>
                                        </p:tav>
                                      </p:tavLst>
                                    </p:anim>
                                    <p:anim calcmode="lin" valueType="num">
                                      <p:cBhvr additive="base">
                                        <p:cTn id="18" dur="500" fill="hold"/>
                                        <p:tgtEl>
                                          <p:spTgt spid="250983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0982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509835"/>
                                        </p:tgtEl>
                                        <p:attrNameLst>
                                          <p:attrName>style.visibility</p:attrName>
                                        </p:attrNameLst>
                                      </p:cBhvr>
                                      <p:to>
                                        <p:strVal val="visible"/>
                                      </p:to>
                                    </p:set>
                                    <p:anim calcmode="lin" valueType="num">
                                      <p:cBhvr additive="base">
                                        <p:cTn id="27" dur="500" fill="hold"/>
                                        <p:tgtEl>
                                          <p:spTgt spid="2509835"/>
                                        </p:tgtEl>
                                        <p:attrNameLst>
                                          <p:attrName>ppt_x</p:attrName>
                                        </p:attrNameLst>
                                      </p:cBhvr>
                                      <p:tavLst>
                                        <p:tav tm="0">
                                          <p:val>
                                            <p:strVal val="1+#ppt_w/2"/>
                                          </p:val>
                                        </p:tav>
                                        <p:tav tm="100000">
                                          <p:val>
                                            <p:strVal val="#ppt_x"/>
                                          </p:val>
                                        </p:tav>
                                      </p:tavLst>
                                    </p:anim>
                                    <p:anim calcmode="lin" valueType="num">
                                      <p:cBhvr additive="base">
                                        <p:cTn id="28" dur="500" fill="hold"/>
                                        <p:tgtEl>
                                          <p:spTgt spid="2509835"/>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09830"/>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09836"/>
                                        </p:tgtEl>
                                        <p:attrNameLst>
                                          <p:attrName>style.visibility</p:attrName>
                                        </p:attrNameLst>
                                      </p:cBhvr>
                                      <p:to>
                                        <p:strVal val="visible"/>
                                      </p:to>
                                    </p:set>
                                    <p:anim calcmode="lin" valueType="num">
                                      <p:cBhvr additive="base">
                                        <p:cTn id="37" dur="500" fill="hold"/>
                                        <p:tgtEl>
                                          <p:spTgt spid="2509836"/>
                                        </p:tgtEl>
                                        <p:attrNameLst>
                                          <p:attrName>ppt_x</p:attrName>
                                        </p:attrNameLst>
                                      </p:cBhvr>
                                      <p:tavLst>
                                        <p:tav tm="0">
                                          <p:val>
                                            <p:strVal val="1+#ppt_w/2"/>
                                          </p:val>
                                        </p:tav>
                                        <p:tav tm="100000">
                                          <p:val>
                                            <p:strVal val="#ppt_x"/>
                                          </p:val>
                                        </p:tav>
                                      </p:tavLst>
                                    </p:anim>
                                    <p:anim calcmode="lin" valueType="num">
                                      <p:cBhvr additive="base">
                                        <p:cTn id="38" dur="500" fill="hold"/>
                                        <p:tgtEl>
                                          <p:spTgt spid="250983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098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9828" grpId="0" animBg="1"/>
      <p:bldP spid="2509830" grpId="0" animBg="1"/>
      <p:bldP spid="2509832" grpId="0" animBg="1"/>
      <p:bldP spid="2509833" grpId="0" animBg="1"/>
      <p:bldP spid="2509834" grpId="0" animBg="1"/>
      <p:bldP spid="2509835" grpId="0" animBg="1"/>
      <p:bldP spid="25098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2"/>
          <p:cNvSpPr txBox="1">
            <a:spLocks noChangeArrowheads="1"/>
          </p:cNvSpPr>
          <p:nvPr/>
        </p:nvSpPr>
        <p:spPr bwMode="auto">
          <a:xfrm>
            <a:off x="323850" y="3159125"/>
            <a:ext cx="8496300" cy="3770313"/>
          </a:xfrm>
          <a:prstGeom prst="rect">
            <a:avLst/>
          </a:prstGeom>
          <a:noFill/>
          <a:ln w="12700" cap="sq">
            <a:noFill/>
            <a:miter lim="800000"/>
            <a:headEnd/>
            <a:tailEnd/>
          </a:ln>
        </p:spPr>
        <p:txBody>
          <a:bodyPr anchor="ctr">
            <a:spAutoFit/>
          </a:bodyPr>
          <a:lstStyle/>
          <a:p>
            <a:pPr algn="ctr" eaLnBrk="0" hangingPunct="0"/>
            <a:r>
              <a:rPr kumimoji="1" lang="en-GB" sz="2800" b="1" i="1">
                <a:solidFill>
                  <a:schemeClr val="accent2"/>
                </a:solidFill>
              </a:rPr>
              <a:t>Performance</a:t>
            </a:r>
            <a:r>
              <a:rPr kumimoji="1" lang="en-GB" sz="2800">
                <a:solidFill>
                  <a:schemeClr val="accent2"/>
                </a:solidFill>
              </a:rPr>
              <a:t> </a:t>
            </a:r>
            <a:r>
              <a:rPr kumimoji="1" lang="en-GB" sz="2800" b="1" i="1">
                <a:solidFill>
                  <a:schemeClr val="accent2"/>
                </a:solidFill>
              </a:rPr>
              <a:t>monitoring</a:t>
            </a:r>
            <a:r>
              <a:rPr kumimoji="1" lang="en-GB" sz="2800">
                <a:solidFill>
                  <a:schemeClr val="accent2"/>
                </a:solidFill>
              </a:rPr>
              <a:t> is a critical element</a:t>
            </a:r>
          </a:p>
          <a:p>
            <a:pPr algn="ctr" eaLnBrk="0" hangingPunct="0">
              <a:buFontTx/>
              <a:buChar char="•"/>
            </a:pPr>
            <a:r>
              <a:rPr kumimoji="1" lang="en-GB" sz="2800">
                <a:solidFill>
                  <a:schemeClr val="accent2"/>
                </a:solidFill>
              </a:rPr>
              <a:t> How well are results being achieved</a:t>
            </a:r>
          </a:p>
          <a:p>
            <a:pPr algn="ctr" eaLnBrk="0" hangingPunct="0">
              <a:buFontTx/>
              <a:buChar char="•"/>
            </a:pPr>
            <a:r>
              <a:rPr kumimoji="1" lang="en-GB" sz="2800">
                <a:solidFill>
                  <a:schemeClr val="accent2"/>
                </a:solidFill>
              </a:rPr>
              <a:t>  What measures are needed to improve the process</a:t>
            </a:r>
          </a:p>
          <a:p>
            <a:pPr eaLnBrk="0" hangingPunct="0">
              <a:buFont typeface="Wingdings" pitchFamily="2" charset="2"/>
              <a:buNone/>
            </a:pPr>
            <a:endParaRPr lang="en-GB" sz="2400" b="1" i="1"/>
          </a:p>
          <a:p>
            <a:pPr eaLnBrk="0" hangingPunct="0">
              <a:spcAft>
                <a:spcPts val="600"/>
              </a:spcAft>
              <a:buFont typeface="Wingdings" pitchFamily="2" charset="2"/>
              <a:buNone/>
            </a:pPr>
            <a:r>
              <a:rPr lang="en-GB" sz="2000" b="1" i="1"/>
              <a:t>In plain language… </a:t>
            </a:r>
          </a:p>
          <a:p>
            <a:pPr algn="ctr" eaLnBrk="0" hangingPunct="0">
              <a:spcAft>
                <a:spcPts val="600"/>
              </a:spcAft>
              <a:buFont typeface="Wingdings" pitchFamily="2" charset="2"/>
              <a:buNone/>
            </a:pPr>
            <a:r>
              <a:rPr lang="en-GB" sz="2000" b="1"/>
              <a:t>RBM helps us to connect what </a:t>
            </a:r>
            <a:r>
              <a:rPr lang="en-GB" sz="2000" b="1" u="sng"/>
              <a:t>we do</a:t>
            </a:r>
            <a:r>
              <a:rPr lang="en-GB" sz="2000" b="1"/>
              <a:t> to what </a:t>
            </a:r>
            <a:r>
              <a:rPr lang="en-GB" sz="2000" b="1" u="sng"/>
              <a:t>we want to achieve</a:t>
            </a:r>
          </a:p>
          <a:p>
            <a:pPr algn="ctr" eaLnBrk="0" hangingPunct="0">
              <a:spcAft>
                <a:spcPts val="600"/>
              </a:spcAft>
              <a:buFont typeface="Wingdings" pitchFamily="2" charset="2"/>
              <a:buNone/>
            </a:pPr>
            <a:r>
              <a:rPr lang="en-GB" sz="2000" b="1"/>
              <a:t>RBM also tells us </a:t>
            </a:r>
            <a:r>
              <a:rPr lang="en-GB" sz="2000" b="1" u="sng"/>
              <a:t>how we’ll know</a:t>
            </a:r>
            <a:r>
              <a:rPr lang="en-GB" sz="2000" b="1"/>
              <a:t> if we’ve achieved it</a:t>
            </a:r>
            <a:endParaRPr lang="en-US" sz="2000" b="1"/>
          </a:p>
          <a:p>
            <a:pPr algn="ctr" eaLnBrk="0" hangingPunct="0">
              <a:buFontTx/>
              <a:buChar char="•"/>
            </a:pPr>
            <a:endParaRPr kumimoji="1" lang="en-GB" sz="2800">
              <a:solidFill>
                <a:schemeClr val="accent2"/>
              </a:solidFill>
            </a:endParaRPr>
          </a:p>
        </p:txBody>
      </p:sp>
      <p:sp>
        <p:nvSpPr>
          <p:cNvPr id="2419715" name="Rectangle 3"/>
          <p:cNvSpPr>
            <a:spLocks noChangeArrowheads="1"/>
          </p:cNvSpPr>
          <p:nvPr/>
        </p:nvSpPr>
        <p:spPr bwMode="auto">
          <a:xfrm>
            <a:off x="1524000" y="549275"/>
            <a:ext cx="6705600" cy="838200"/>
          </a:xfrm>
          <a:prstGeom prst="rect">
            <a:avLst/>
          </a:prstGeom>
          <a:noFill/>
          <a:ln>
            <a:noFill/>
          </a:ln>
          <a:effectLst/>
          <a:extLst/>
        </p:spPr>
        <p:txBody>
          <a:bodyPr lIns="92075" tIns="46038" rIns="92075" bIns="46038" anchor="ctr"/>
          <a:lstStyle/>
          <a:p>
            <a:pPr algn="ctr">
              <a:defRPr/>
            </a:pPr>
            <a:r>
              <a:rPr lang="en-US" sz="4400" b="1" dirty="0">
                <a:solidFill>
                  <a:srgbClr val="0000FF"/>
                </a:solidFill>
                <a:effectLst>
                  <a:outerShdw blurRad="38100" dist="38100" dir="2700000" algn="tl">
                    <a:srgbClr val="C0C0C0"/>
                  </a:outerShdw>
                </a:effectLst>
                <a:latin typeface="Arial" pitchFamily="34" charset="0"/>
              </a:rPr>
              <a:t>What is results based management?</a:t>
            </a:r>
          </a:p>
        </p:txBody>
      </p:sp>
      <p:sp>
        <p:nvSpPr>
          <p:cNvPr id="20483" name="Text Box 4"/>
          <p:cNvSpPr txBox="1">
            <a:spLocks noChangeArrowheads="1"/>
          </p:cNvSpPr>
          <p:nvPr/>
        </p:nvSpPr>
        <p:spPr bwMode="auto">
          <a:xfrm>
            <a:off x="179388" y="1758950"/>
            <a:ext cx="8804275" cy="2246313"/>
          </a:xfrm>
          <a:prstGeom prst="rect">
            <a:avLst/>
          </a:prstGeom>
          <a:noFill/>
          <a:ln w="12700" cap="sq">
            <a:noFill/>
            <a:miter lim="800000"/>
            <a:headEnd/>
            <a:tailEnd/>
          </a:ln>
        </p:spPr>
        <p:txBody>
          <a:bodyPr anchor="ctr"/>
          <a:lstStyle/>
          <a:p>
            <a:pPr algn="ctr" eaLnBrk="0" hangingPunct="0"/>
            <a:r>
              <a:rPr kumimoji="1" lang="en-GB" sz="2800" b="1">
                <a:solidFill>
                  <a:schemeClr val="accent2"/>
                </a:solidFill>
              </a:rPr>
              <a:t>A management strategy aimed at ensuring</a:t>
            </a:r>
          </a:p>
          <a:p>
            <a:pPr algn="ctr" eaLnBrk="0" hangingPunct="0"/>
            <a:r>
              <a:rPr kumimoji="1" lang="en-GB" sz="2800" b="1">
                <a:solidFill>
                  <a:schemeClr val="accent2"/>
                </a:solidFill>
              </a:rPr>
              <a:t>that activities achieve desired results</a:t>
            </a:r>
          </a:p>
          <a:p>
            <a:pPr algn="ctr" eaLnBrk="0" hangingPunct="0">
              <a:buFont typeface="Wingdings" pitchFamily="2" charset="2"/>
              <a:buNone/>
            </a:pPr>
            <a:endParaRPr lang="en-GB" sz="2800" b="1"/>
          </a:p>
          <a:p>
            <a:pPr algn="ctr" eaLnBrk="0" hangingPunct="0"/>
            <a:r>
              <a:rPr kumimoji="1" lang="en-GB" sz="2800" b="1">
                <a:solidFill>
                  <a:schemeClr val="accent2"/>
                </a:solidFill>
              </a:rPr>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536" y="1196752"/>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8306" name="Title 1"/>
          <p:cNvSpPr>
            <a:spLocks noGrp="1"/>
          </p:cNvSpPr>
          <p:nvPr>
            <p:ph type="title"/>
          </p:nvPr>
        </p:nvSpPr>
        <p:spPr>
          <a:xfrm>
            <a:off x="760413" y="115888"/>
            <a:ext cx="7772400" cy="1143000"/>
          </a:xfrm>
        </p:spPr>
        <p:txBody>
          <a:bodyPr/>
          <a:lstStyle/>
          <a:p>
            <a:pPr eaLnBrk="1" hangingPunct="1"/>
            <a:r>
              <a:rPr lang="en-CA" smtClean="0"/>
              <a:t>UNDAF Process</a:t>
            </a:r>
          </a:p>
        </p:txBody>
      </p:sp>
      <p:sp>
        <p:nvSpPr>
          <p:cNvPr id="98307" name="Rectangle 3"/>
          <p:cNvSpPr>
            <a:spLocks noChangeArrowheads="1"/>
          </p:cNvSpPr>
          <p:nvPr/>
        </p:nvSpPr>
        <p:spPr bwMode="auto">
          <a:xfrm>
            <a:off x="6516688" y="4221163"/>
            <a:ext cx="2663825" cy="64135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n-CA"/>
              <a:t>HRBA offers the right questions to ask</a:t>
            </a:r>
          </a:p>
        </p:txBody>
      </p:sp>
      <p:sp>
        <p:nvSpPr>
          <p:cNvPr id="98308" name="Rectangle 5"/>
          <p:cNvSpPr>
            <a:spLocks noChangeArrowheads="1"/>
          </p:cNvSpPr>
          <p:nvPr/>
        </p:nvSpPr>
        <p:spPr bwMode="auto">
          <a:xfrm>
            <a:off x="106363" y="1230313"/>
            <a:ext cx="2665412" cy="1465262"/>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n-CA"/>
              <a:t>HRBA guides the process to measure, monitor, and report on progress with </a:t>
            </a:r>
            <a:r>
              <a:rPr lang="en-CA" u="sng"/>
              <a:t>all</a:t>
            </a:r>
            <a:r>
              <a:rPr lang="en-CA"/>
              <a:t> stakeholders</a:t>
            </a:r>
          </a:p>
        </p:txBody>
      </p:sp>
      <p:sp>
        <p:nvSpPr>
          <p:cNvPr id="98309" name="Rectangle 6"/>
          <p:cNvSpPr>
            <a:spLocks noChangeArrowheads="1"/>
          </p:cNvSpPr>
          <p:nvPr/>
        </p:nvSpPr>
        <p:spPr bwMode="auto">
          <a:xfrm>
            <a:off x="1978025" y="5673725"/>
            <a:ext cx="2665413" cy="915988"/>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n-CA"/>
              <a:t>HRBA shows the kinds of results we should be aiming for</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3"/>
          <p:cNvSpPr>
            <a:spLocks noGrp="1"/>
          </p:cNvSpPr>
          <p:nvPr>
            <p:ph type="ctrTitle" idx="4294967295"/>
          </p:nvPr>
        </p:nvSpPr>
        <p:spPr>
          <a:xfrm>
            <a:off x="685800" y="2130425"/>
            <a:ext cx="7772400" cy="1470025"/>
          </a:xfrm>
        </p:spPr>
        <p:txBody>
          <a:bodyPr/>
          <a:lstStyle/>
          <a:p>
            <a:pPr eaLnBrk="1" hangingPunct="1"/>
            <a:r>
              <a:rPr lang="en-CA" b="1" smtClean="0"/>
              <a:t>A Human Rights-Based Approach to Monitoring</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ChangeArrowheads="1"/>
          </p:cNvSpPr>
          <p:nvPr>
            <p:ph type="title" idx="4294967295"/>
          </p:nvPr>
        </p:nvSpPr>
        <p:spPr>
          <a:xfrm>
            <a:off x="976313" y="177800"/>
            <a:ext cx="7772400" cy="587375"/>
          </a:xfrm>
        </p:spPr>
        <p:txBody>
          <a:bodyPr/>
          <a:lstStyle/>
          <a:p>
            <a:pPr eaLnBrk="1" hangingPunct="1"/>
            <a:r>
              <a:rPr lang="en-US" sz="4000" b="1" smtClean="0"/>
              <a:t>Monitoring vs. Evaluation</a:t>
            </a:r>
          </a:p>
        </p:txBody>
      </p:sp>
      <p:graphicFrame>
        <p:nvGraphicFramePr>
          <p:cNvPr id="2357277" name="Group 29"/>
          <p:cNvGraphicFramePr>
            <a:graphicFrameLocks noGrp="1"/>
          </p:cNvGraphicFramePr>
          <p:nvPr>
            <p:ph idx="4294967295"/>
          </p:nvPr>
        </p:nvGraphicFramePr>
        <p:xfrm>
          <a:off x="684213" y="1060450"/>
          <a:ext cx="8207375" cy="5797834"/>
        </p:xfrm>
        <a:graphic>
          <a:graphicData uri="http://schemas.openxmlformats.org/drawingml/2006/table">
            <a:tbl>
              <a:tblPr/>
              <a:tblGrid>
                <a:gridCol w="4011612"/>
                <a:gridCol w="4195763"/>
              </a:tblGrid>
              <a:tr h="433388">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2000" b="1" i="0" u="none" strike="noStrike" cap="none" normalizeH="0" baseline="0" smtClean="0">
                          <a:ln>
                            <a:noFill/>
                          </a:ln>
                          <a:solidFill>
                            <a:srgbClr val="000000"/>
                          </a:solidFill>
                          <a:effectLst/>
                          <a:latin typeface="Calibri" pitchFamily="34" charset="0"/>
                          <a:ea typeface="Times New Roman" pitchFamily="18" charset="0"/>
                          <a:cs typeface="Arial" charset="0"/>
                        </a:rPr>
                        <a:t>Monitoring</a:t>
                      </a:r>
                      <a:endParaRPr kumimoji="0" lang="en-US" sz="2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2000" b="1" i="0" u="none" strike="noStrike" cap="none" normalizeH="0" baseline="0" smtClean="0">
                          <a:ln>
                            <a:noFill/>
                          </a:ln>
                          <a:solidFill>
                            <a:srgbClr val="000000"/>
                          </a:solidFill>
                          <a:effectLst/>
                          <a:latin typeface="Calibri" pitchFamily="34" charset="0"/>
                          <a:ea typeface="Times New Roman" pitchFamily="18" charset="0"/>
                          <a:cs typeface="Arial" charset="0"/>
                        </a:rPr>
                        <a:t>Evaluation</a:t>
                      </a:r>
                      <a:endParaRPr kumimoji="0" lang="en-US" sz="20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00"/>
                    </a:solidFill>
                  </a:tcPr>
                </a:tc>
              </a:tr>
              <a:tr h="5364163">
                <a:tc>
                  <a:txBody>
                    <a:bodyPr/>
                    <a:lstStyle/>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Systematic, </a:t>
                      </a:r>
                      <a:r>
                        <a:rPr kumimoji="0" lang="en-US" sz="1800" b="0" i="0" u="sng" strike="noStrike" cap="none" normalizeH="0" baseline="0" smtClean="0">
                          <a:ln>
                            <a:noFill/>
                          </a:ln>
                          <a:solidFill>
                            <a:srgbClr val="000000"/>
                          </a:solidFill>
                          <a:effectLst/>
                          <a:latin typeface="Calibri" pitchFamily="34" charset="0"/>
                          <a:ea typeface="Times New Roman" pitchFamily="18" charset="0"/>
                          <a:cs typeface="Arial" charset="0"/>
                        </a:rPr>
                        <a:t>ongoing </a:t>
                      </a:r>
                      <a:endParaRPr kumimoji="0" lang="en-US" sz="1800" b="0" i="0" u="sng"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During programme implementation</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sng" strike="noStrike" cap="none" normalizeH="0" baseline="0" smtClean="0">
                          <a:ln>
                            <a:noFill/>
                          </a:ln>
                          <a:solidFill>
                            <a:srgbClr val="000000"/>
                          </a:solidFill>
                          <a:effectLst/>
                          <a:latin typeface="Calibri" pitchFamily="34" charset="0"/>
                          <a:ea typeface="Times New Roman" pitchFamily="18" charset="0"/>
                          <a:cs typeface="Arial" charset="0"/>
                        </a:rPr>
                        <a:t>Tracking</a:t>
                      </a: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 of activities and progress</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According to AWP</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For short term corrective action</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Accountability for implementation</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Contributes to evaluation</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Conducted by </a:t>
                      </a:r>
                      <a:r>
                        <a:rPr kumimoji="0" lang="en-US" sz="1800" b="0" i="0" u="sng" strike="noStrike" cap="none" normalizeH="0" baseline="0" smtClean="0">
                          <a:ln>
                            <a:noFill/>
                          </a:ln>
                          <a:solidFill>
                            <a:srgbClr val="000000"/>
                          </a:solidFill>
                          <a:effectLst/>
                          <a:latin typeface="Calibri" pitchFamily="34" charset="0"/>
                          <a:ea typeface="Times New Roman" pitchFamily="18" charset="0"/>
                          <a:cs typeface="Arial" charset="0"/>
                        </a:rPr>
                        <a:t>insiders</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sng"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ctr"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1" i="1" u="none" strike="noStrike" cap="none" normalizeH="0" baseline="0" smtClean="0">
                          <a:ln>
                            <a:noFill/>
                          </a:ln>
                          <a:solidFill>
                            <a:srgbClr val="000000"/>
                          </a:solidFill>
                          <a:effectLst/>
                          <a:latin typeface="Calibri" pitchFamily="34" charset="0"/>
                          <a:ea typeface="Times New Roman" pitchFamily="18" charset="0"/>
                          <a:cs typeface="Arial" charset="0"/>
                        </a:rPr>
                        <a:t>Are we doing things right?</a:t>
                      </a:r>
                      <a:endParaRPr kumimoji="0" lang="en-US" sz="1800" b="1" i="1"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Systematic, </a:t>
                      </a:r>
                      <a:r>
                        <a:rPr kumimoji="0" lang="en-US" sz="1800" b="0" i="0" u="sng" strike="noStrike" cap="none" normalizeH="0" baseline="0" smtClean="0">
                          <a:ln>
                            <a:noFill/>
                          </a:ln>
                          <a:solidFill>
                            <a:srgbClr val="000000"/>
                          </a:solidFill>
                          <a:effectLst/>
                          <a:latin typeface="Calibri" pitchFamily="34" charset="0"/>
                          <a:ea typeface="Times New Roman" pitchFamily="18" charset="0"/>
                          <a:cs typeface="Arial" charset="0"/>
                        </a:rPr>
                        <a:t>periodic</a:t>
                      </a:r>
                      <a:endParaRPr kumimoji="0" lang="en-US" sz="1800" b="0" i="0" u="sng"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During </a:t>
                      </a:r>
                      <a:r>
                        <a:rPr kumimoji="0" lang="en-US" sz="1800" b="0" i="0" u="sng" strike="noStrike" cap="none" normalizeH="0" baseline="0" smtClean="0">
                          <a:ln>
                            <a:noFill/>
                          </a:ln>
                          <a:solidFill>
                            <a:srgbClr val="000000"/>
                          </a:solidFill>
                          <a:effectLst/>
                          <a:latin typeface="Calibri" pitchFamily="34" charset="0"/>
                          <a:ea typeface="Times New Roman" pitchFamily="18" charset="0"/>
                          <a:cs typeface="Arial" charset="0"/>
                        </a:rPr>
                        <a:t>and</a:t>
                      </a: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 after programme implementation</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US" sz="1800" b="0" i="0" u="sng" strike="noStrike" cap="none" normalizeH="0" baseline="0" smtClean="0">
                          <a:ln>
                            <a:noFill/>
                          </a:ln>
                          <a:solidFill>
                            <a:srgbClr val="000000"/>
                          </a:solidFill>
                          <a:effectLst/>
                          <a:latin typeface="Calibri" pitchFamily="34" charset="0"/>
                          <a:ea typeface="Times New Roman" pitchFamily="18" charset="0"/>
                          <a:cs typeface="Arial" charset="0"/>
                        </a:rPr>
                        <a:t>Judgement </a:t>
                      </a:r>
                      <a:r>
                        <a:rPr kumimoji="0" lang="en-US" sz="1800" b="0" i="0" u="none" strike="noStrike" cap="none" normalizeH="0" baseline="0" smtClean="0">
                          <a:ln>
                            <a:noFill/>
                          </a:ln>
                          <a:solidFill>
                            <a:srgbClr val="000000"/>
                          </a:solidFill>
                          <a:effectLst/>
                          <a:latin typeface="Calibri" pitchFamily="34" charset="0"/>
                          <a:ea typeface="Times New Roman" pitchFamily="18" charset="0"/>
                          <a:cs typeface="Arial" charset="0"/>
                        </a:rPr>
                        <a:t>of merit, value or worth of a programme/project</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smtClean="0">
                          <a:ln>
                            <a:noFill/>
                          </a:ln>
                          <a:solidFill>
                            <a:srgbClr val="000000"/>
                          </a:solidFill>
                          <a:effectLst/>
                          <a:latin typeface="Calibri" pitchFamily="34" charset="0"/>
                          <a:ea typeface="Times New Roman" pitchFamily="18" charset="0"/>
                          <a:cs typeface="Arial" charset="0"/>
                        </a:rPr>
                        <a:t>Compared to </a:t>
                      </a:r>
                      <a:r>
                        <a:rPr kumimoji="0" lang="en-GB" sz="1800" b="0" i="0" u="sng" strike="noStrike" cap="none" normalizeH="0" baseline="0" smtClean="0">
                          <a:ln>
                            <a:noFill/>
                          </a:ln>
                          <a:solidFill>
                            <a:srgbClr val="000000"/>
                          </a:solidFill>
                          <a:effectLst/>
                          <a:latin typeface="Calibri" pitchFamily="34" charset="0"/>
                          <a:ea typeface="Times New Roman" pitchFamily="18" charset="0"/>
                          <a:cs typeface="Arial" charset="0"/>
                        </a:rPr>
                        <a:t>evaluation criteria</a:t>
                      </a:r>
                      <a:r>
                        <a:rPr kumimoji="0" lang="en-GB" sz="1800" b="0" i="0" u="none" strike="noStrike" cap="none" normalizeH="0" baseline="0" smtClean="0">
                          <a:ln>
                            <a:noFill/>
                          </a:ln>
                          <a:solidFill>
                            <a:srgbClr val="000000"/>
                          </a:solidFill>
                          <a:effectLst/>
                          <a:latin typeface="Calibri" pitchFamily="34" charset="0"/>
                          <a:ea typeface="Times New Roman" pitchFamily="18" charset="0"/>
                          <a:cs typeface="Arial" charset="0"/>
                        </a:rPr>
                        <a:t> (relevance, effectiveness, impact)</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smtClean="0">
                          <a:ln>
                            <a:noFill/>
                          </a:ln>
                          <a:solidFill>
                            <a:srgbClr val="000000"/>
                          </a:solidFill>
                          <a:effectLst/>
                          <a:latin typeface="Calibri" pitchFamily="34" charset="0"/>
                          <a:ea typeface="Times New Roman" pitchFamily="18" charset="0"/>
                          <a:cs typeface="Arial" charset="0"/>
                        </a:rPr>
                        <a:t>For decision-making about future programmes</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smtClean="0">
                          <a:ln>
                            <a:noFill/>
                          </a:ln>
                          <a:solidFill>
                            <a:srgbClr val="000000"/>
                          </a:solidFill>
                          <a:effectLst/>
                          <a:latin typeface="Calibri" pitchFamily="34" charset="0"/>
                          <a:ea typeface="Times New Roman" pitchFamily="18" charset="0"/>
                          <a:cs typeface="Arial" charset="0"/>
                        </a:rPr>
                        <a:t>Accountability for results</a:t>
                      </a:r>
                      <a:endParaRPr kumimoji="0" lang="en-US" sz="1800" b="0" i="0" u="none" strike="noStrike" cap="none" normalizeH="0" baseline="0" smtClean="0">
                        <a:ln>
                          <a:noFill/>
                        </a:ln>
                        <a:solidFill>
                          <a:schemeClr val="tx2"/>
                        </a:solidFill>
                        <a:effectLst/>
                        <a:latin typeface="Times New Roman" pitchFamily="18"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smtClean="0">
                          <a:ln>
                            <a:noFill/>
                          </a:ln>
                          <a:solidFill>
                            <a:srgbClr val="000000"/>
                          </a:solidFill>
                          <a:effectLst/>
                          <a:latin typeface="Calibri" pitchFamily="34" charset="0"/>
                          <a:ea typeface="Times New Roman" pitchFamily="18" charset="0"/>
                          <a:cs typeface="Arial" charset="0"/>
                        </a:rPr>
                        <a:t>For office &amp; organizational learning</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smtClean="0">
                          <a:ln>
                            <a:noFill/>
                          </a:ln>
                          <a:solidFill>
                            <a:srgbClr val="000000"/>
                          </a:solidFill>
                          <a:effectLst/>
                          <a:latin typeface="Calibri" pitchFamily="34" charset="0"/>
                          <a:ea typeface="Times New Roman" pitchFamily="18" charset="0"/>
                          <a:cs typeface="Arial" charset="0"/>
                        </a:rPr>
                        <a:t>Conducted by </a:t>
                      </a:r>
                      <a:r>
                        <a:rPr kumimoji="0" lang="en-GB" sz="1800" b="0" i="0" u="sng" strike="noStrike" cap="none" normalizeH="0" baseline="0" smtClean="0">
                          <a:ln>
                            <a:noFill/>
                          </a:ln>
                          <a:solidFill>
                            <a:srgbClr val="000000"/>
                          </a:solidFill>
                          <a:effectLst/>
                          <a:latin typeface="Calibri" pitchFamily="34" charset="0"/>
                          <a:ea typeface="Times New Roman" pitchFamily="18" charset="0"/>
                          <a:cs typeface="Arial" charset="0"/>
                        </a:rPr>
                        <a:t>impartial outsiders</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smtClean="0">
                        <a:ln>
                          <a:noFill/>
                        </a:ln>
                        <a:solidFill>
                          <a:srgbClr val="000000"/>
                        </a:solidFill>
                        <a:effectLst/>
                        <a:latin typeface="Calibri" pitchFamily="34" charset="0"/>
                        <a:ea typeface="Times New Roman" pitchFamily="18" charset="0"/>
                        <a:cs typeface="Arial" charset="0"/>
                      </a:endParaRPr>
                    </a:p>
                    <a:p>
                      <a:pPr marL="342900" marR="0" lvl="0" indent="-342900" algn="ctr"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1" i="1" u="none" strike="noStrike" cap="none" normalizeH="0" baseline="0" smtClean="0">
                          <a:ln>
                            <a:noFill/>
                          </a:ln>
                          <a:solidFill>
                            <a:srgbClr val="000000"/>
                          </a:solidFill>
                          <a:effectLst/>
                          <a:latin typeface="Calibri" pitchFamily="34" charset="0"/>
                          <a:ea typeface="Times New Roman" pitchFamily="18" charset="0"/>
                          <a:cs typeface="Arial" charset="0"/>
                        </a:rPr>
                        <a:t>Did we do the rights things?</a:t>
                      </a:r>
                      <a:endParaRPr kumimoji="0" lang="en-GB" sz="1800" b="1" i="1"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4449" name="Rectangle 2"/>
          <p:cNvSpPr>
            <a:spLocks noGrp="1"/>
          </p:cNvSpPr>
          <p:nvPr>
            <p:ph type="body" idx="4294967295"/>
          </p:nvPr>
        </p:nvSpPr>
        <p:spPr>
          <a:xfrm>
            <a:off x="457200" y="1295400"/>
            <a:ext cx="8520113" cy="5334000"/>
          </a:xfrm>
        </p:spPr>
        <p:txBody>
          <a:bodyPr/>
          <a:lstStyle/>
          <a:p>
            <a:pPr eaLnBrk="1" hangingPunct="1">
              <a:lnSpc>
                <a:spcPct val="80000"/>
              </a:lnSpc>
              <a:spcAft>
                <a:spcPct val="55000"/>
              </a:spcAft>
              <a:buClr>
                <a:srgbClr val="006699"/>
              </a:buClr>
              <a:buFont typeface="Wingdings" pitchFamily="2" charset="2"/>
              <a:buNone/>
            </a:pPr>
            <a:endParaRPr lang="en-GB" sz="2800" b="1" u="sng" smtClean="0"/>
          </a:p>
          <a:p>
            <a:pPr eaLnBrk="1" hangingPunct="1">
              <a:spcBef>
                <a:spcPct val="0"/>
              </a:spcBef>
              <a:spcAft>
                <a:spcPts val="600"/>
              </a:spcAft>
              <a:buClr>
                <a:srgbClr val="006699"/>
              </a:buClr>
              <a:buFont typeface="Wingdings" pitchFamily="2" charset="2"/>
              <a:buChar char="§"/>
            </a:pPr>
            <a:r>
              <a:rPr lang="en-GB" sz="2800" smtClean="0"/>
              <a:t>Track </a:t>
            </a:r>
            <a:r>
              <a:rPr lang="en-GB" sz="2800" b="1" u="sng" smtClean="0"/>
              <a:t>progress towards the agreed results</a:t>
            </a:r>
            <a:r>
              <a:rPr lang="en-GB" sz="2800" smtClean="0"/>
              <a:t> in the UNDAF matrix</a:t>
            </a:r>
          </a:p>
          <a:p>
            <a:pPr eaLnBrk="1" hangingPunct="1">
              <a:spcBef>
                <a:spcPct val="0"/>
              </a:spcBef>
              <a:spcAft>
                <a:spcPts val="600"/>
              </a:spcAft>
              <a:buClr>
                <a:srgbClr val="006699"/>
              </a:buClr>
              <a:buFont typeface="Wingdings" pitchFamily="2" charset="2"/>
              <a:buChar char="§"/>
            </a:pPr>
            <a:r>
              <a:rPr lang="en-GB" sz="2800" smtClean="0"/>
              <a:t>Checks if </a:t>
            </a:r>
            <a:r>
              <a:rPr lang="en-GB" sz="2800" b="1" u="sng" smtClean="0"/>
              <a:t>assumptions made and risks identified</a:t>
            </a:r>
            <a:r>
              <a:rPr lang="en-GB" sz="2800" smtClean="0"/>
              <a:t> at the design stage are still valid or need to be reviewed</a:t>
            </a:r>
          </a:p>
          <a:p>
            <a:pPr eaLnBrk="1" hangingPunct="1">
              <a:spcBef>
                <a:spcPct val="0"/>
              </a:spcBef>
              <a:spcAft>
                <a:spcPts val="600"/>
              </a:spcAft>
              <a:buClr>
                <a:srgbClr val="006699"/>
              </a:buClr>
              <a:buFont typeface="Wingdings" pitchFamily="2" charset="2"/>
              <a:buChar char="§"/>
            </a:pPr>
            <a:r>
              <a:rPr lang="en-GB" sz="2800" smtClean="0"/>
              <a:t>Allows UNCTs and implementing partners to make </a:t>
            </a:r>
            <a:r>
              <a:rPr lang="en-GB" sz="2800" b="1" u="sng" smtClean="0"/>
              <a:t>mid-course corrections</a:t>
            </a:r>
            <a:r>
              <a:rPr lang="en-GB" sz="2800" smtClean="0"/>
              <a:t> as an integral part of programme management</a:t>
            </a:r>
          </a:p>
        </p:txBody>
      </p:sp>
      <p:sp>
        <p:nvSpPr>
          <p:cNvPr id="2413571" name="Rectangle 3"/>
          <p:cNvSpPr>
            <a:spLocks noGrp="1"/>
          </p:cNvSpPr>
          <p:nvPr>
            <p:ph type="title" idx="4294967295"/>
          </p:nvPr>
        </p:nvSpPr>
        <p:spPr>
          <a:xfrm>
            <a:off x="455613" y="357188"/>
            <a:ext cx="7772400" cy="809625"/>
          </a:xfrm>
        </p:spPr>
        <p:txBody>
          <a:bodyPr/>
          <a:lstStyle/>
          <a:p>
            <a:pPr eaLnBrk="1" hangingPunct="1">
              <a:defRPr/>
            </a:pP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r>
              <a:rPr lang="en-US" sz="4000" b="1" smtClean="0"/>
              <a:t>What is Monitoring?</a:t>
            </a: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endParaRPr lang="en-US" sz="40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6497" name="Rectangle 2"/>
          <p:cNvSpPr>
            <a:spLocks noGrp="1"/>
          </p:cNvSpPr>
          <p:nvPr>
            <p:ph type="title" idx="4294967295"/>
          </p:nvPr>
        </p:nvSpPr>
        <p:spPr>
          <a:xfrm>
            <a:off x="685800" y="260350"/>
            <a:ext cx="7772400" cy="1143000"/>
          </a:xfrm>
        </p:spPr>
        <p:txBody>
          <a:bodyPr/>
          <a:lstStyle/>
          <a:p>
            <a:pPr eaLnBrk="1" hangingPunct="1"/>
            <a:r>
              <a:rPr lang="en-US" sz="4000" b="1" smtClean="0"/>
              <a:t>And Why Do We Need It?</a:t>
            </a:r>
          </a:p>
        </p:txBody>
      </p:sp>
      <p:sp>
        <p:nvSpPr>
          <p:cNvPr id="106498" name="Rectangle 3"/>
          <p:cNvSpPr>
            <a:spLocks noGrp="1"/>
          </p:cNvSpPr>
          <p:nvPr>
            <p:ph type="body" idx="4294967295"/>
          </p:nvPr>
        </p:nvSpPr>
        <p:spPr>
          <a:xfrm>
            <a:off x="684213" y="1844675"/>
            <a:ext cx="7772400" cy="4114800"/>
          </a:xfrm>
        </p:spPr>
        <p:txBody>
          <a:bodyPr/>
          <a:lstStyle/>
          <a:p>
            <a:pPr eaLnBrk="1" hangingPunct="1">
              <a:spcBef>
                <a:spcPct val="0"/>
              </a:spcBef>
              <a:spcAft>
                <a:spcPts val="600"/>
              </a:spcAft>
              <a:buClr>
                <a:srgbClr val="006699"/>
              </a:buClr>
              <a:buFont typeface="Wingdings" pitchFamily="2" charset="2"/>
              <a:buChar char="à"/>
            </a:pPr>
            <a:r>
              <a:rPr lang="en-GB" altLang="ja-JP" sz="2800" smtClean="0">
                <a:cs typeface="ＭＳ Ｐゴシック"/>
              </a:rPr>
              <a:t>Regular and systematic </a:t>
            </a:r>
            <a:r>
              <a:rPr lang="en-GB" altLang="ja-JP" sz="2800" b="1" u="sng" smtClean="0">
                <a:cs typeface="ＭＳ Ｐゴシック"/>
              </a:rPr>
              <a:t>assessment of progress</a:t>
            </a:r>
          </a:p>
          <a:p>
            <a:pPr eaLnBrk="1" hangingPunct="1">
              <a:spcBef>
                <a:spcPct val="0"/>
              </a:spcBef>
              <a:spcAft>
                <a:spcPts val="600"/>
              </a:spcAft>
              <a:buClr>
                <a:srgbClr val="006699"/>
              </a:buClr>
              <a:buFont typeface="Wingdings" pitchFamily="2" charset="2"/>
              <a:buChar char="à"/>
            </a:pPr>
            <a:r>
              <a:rPr lang="en-GB" altLang="ja-JP" sz="2800" smtClean="0">
                <a:cs typeface="ＭＳ Ｐゴシック"/>
              </a:rPr>
              <a:t>Continued review of </a:t>
            </a:r>
            <a:r>
              <a:rPr lang="en-GB" altLang="ja-JP" sz="2800" b="1" u="sng" smtClean="0">
                <a:cs typeface="ＭＳ Ｐゴシック"/>
              </a:rPr>
              <a:t>partners’ capacity development needs</a:t>
            </a:r>
            <a:r>
              <a:rPr lang="en-GB" altLang="ja-JP" sz="2800" smtClean="0">
                <a:cs typeface="ＭＳ Ｐゴシック"/>
              </a:rPr>
              <a:t> </a:t>
            </a:r>
          </a:p>
          <a:p>
            <a:pPr eaLnBrk="1" hangingPunct="1">
              <a:spcBef>
                <a:spcPct val="0"/>
              </a:spcBef>
              <a:spcAft>
                <a:spcPts val="600"/>
              </a:spcAft>
              <a:buClr>
                <a:srgbClr val="006699"/>
              </a:buClr>
              <a:buFont typeface="Wingdings" pitchFamily="2" charset="2"/>
              <a:buChar char="à"/>
            </a:pPr>
            <a:r>
              <a:rPr lang="en-GB" altLang="ja-JP" sz="2800" smtClean="0">
                <a:cs typeface="ＭＳ Ｐゴシック"/>
              </a:rPr>
              <a:t>Improve </a:t>
            </a:r>
            <a:r>
              <a:rPr lang="en-GB" altLang="ja-JP" sz="2800" b="1" u="sng" smtClean="0">
                <a:cs typeface="ＭＳ Ｐゴシック"/>
              </a:rPr>
              <a:t>results-based reporting</a:t>
            </a:r>
            <a:r>
              <a:rPr lang="en-GB" altLang="ja-JP" sz="2800" smtClean="0">
                <a:cs typeface="ＭＳ Ｐゴシック"/>
              </a:rPr>
              <a:t> on achievements</a:t>
            </a:r>
          </a:p>
          <a:p>
            <a:pPr eaLnBrk="1" hangingPunct="1">
              <a:spcBef>
                <a:spcPct val="0"/>
              </a:spcBef>
              <a:spcAft>
                <a:spcPts val="600"/>
              </a:spcAft>
              <a:buClr>
                <a:srgbClr val="006699"/>
              </a:buClr>
              <a:buFont typeface="Wingdings" pitchFamily="2" charset="2"/>
              <a:buChar char="à"/>
            </a:pPr>
            <a:r>
              <a:rPr lang="en-GB" altLang="ja-JP" sz="2800" smtClean="0">
                <a:cs typeface="ＭＳ Ｐゴシック"/>
              </a:rPr>
              <a:t>Strengthen </a:t>
            </a:r>
            <a:r>
              <a:rPr lang="en-GB" altLang="ja-JP" sz="2800" b="1" u="sng" smtClean="0">
                <a:cs typeface="ＭＳ Ｐゴシック"/>
              </a:rPr>
              <a:t>teamwork and ownership</a:t>
            </a:r>
            <a:r>
              <a:rPr lang="en-GB" altLang="ja-JP" sz="2800" smtClean="0">
                <a:cs typeface="ＭＳ Ｐゴシック"/>
              </a:rPr>
              <a:t> of the UNDAF among implementing partners</a:t>
            </a:r>
            <a:endParaRPr lang="en-GB" sz="2800" smtClean="0">
              <a:ea typeface="ＭＳ Ｐゴシック"/>
              <a:cs typeface="ＭＳ Ｐゴシック"/>
            </a:endParaRPr>
          </a:p>
          <a:p>
            <a:pPr eaLnBrk="1" hangingPunct="1">
              <a:lnSpc>
                <a:spcPct val="90000"/>
              </a:lnSpc>
            </a:pPr>
            <a:endParaRPr lang="en-US" sz="2800" smtClean="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45" name="Rectangle 3"/>
          <p:cNvSpPr>
            <a:spLocks noGrp="1" noChangeArrowheads="1"/>
          </p:cNvSpPr>
          <p:nvPr>
            <p:ph type="body" idx="4294967295"/>
          </p:nvPr>
        </p:nvSpPr>
        <p:spPr>
          <a:xfrm>
            <a:off x="395288" y="1417638"/>
            <a:ext cx="8353425" cy="4891087"/>
          </a:xfrm>
        </p:spPr>
        <p:txBody>
          <a:bodyPr/>
          <a:lstStyle/>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An </a:t>
            </a:r>
            <a:r>
              <a:rPr lang="en-US" altLang="ja-JP" sz="2400" b="1" u="sng" smtClean="0">
                <a:cs typeface="ＭＳ Ｐゴシック"/>
              </a:rPr>
              <a:t>external function</a:t>
            </a:r>
            <a:r>
              <a:rPr lang="en-US" altLang="ja-JP" sz="2400" smtClean="0">
                <a:cs typeface="ＭＳ Ｐゴシック"/>
              </a:rPr>
              <a:t> that is separated from programme management</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rPr>
              <a:t>Determines whether results made a </a:t>
            </a:r>
            <a:r>
              <a:rPr lang="en-US" altLang="ja-JP" sz="2400" b="1" u="sng" smtClean="0">
                <a:cs typeface="ＭＳ Ｐゴシック"/>
              </a:rPr>
              <a:t>worthwhile contribution</a:t>
            </a:r>
            <a:r>
              <a:rPr lang="en-US" altLang="ja-JP" sz="2400" smtClean="0">
                <a:cs typeface="ＭＳ Ｐゴシック"/>
              </a:rPr>
              <a:t> to national development priorities</a:t>
            </a:r>
          </a:p>
          <a:p>
            <a:pPr eaLnBrk="1" hangingPunct="1">
              <a:lnSpc>
                <a:spcPct val="80000"/>
              </a:lnSpc>
              <a:spcAft>
                <a:spcPct val="55000"/>
              </a:spcAft>
              <a:buClr>
                <a:srgbClr val="006699"/>
              </a:buClr>
              <a:buFont typeface="Wingdings" pitchFamily="2" charset="2"/>
              <a:buChar char="§"/>
            </a:pPr>
            <a:r>
              <a:rPr lang="en-GB" sz="2400" b="1" smtClean="0"/>
              <a:t>3 key questions:</a:t>
            </a:r>
          </a:p>
          <a:p>
            <a:pPr lvl="1" eaLnBrk="1" hangingPunct="1">
              <a:lnSpc>
                <a:spcPct val="80000"/>
              </a:lnSpc>
              <a:spcAft>
                <a:spcPct val="55000"/>
              </a:spcAft>
              <a:buClr>
                <a:srgbClr val="006699"/>
              </a:buClr>
              <a:buFont typeface="Wingdings" pitchFamily="2" charset="2"/>
              <a:buChar char="à"/>
            </a:pPr>
            <a:r>
              <a:rPr lang="en-GB" sz="2400" smtClean="0"/>
              <a:t>Did the UNDAF make the best use of the UNCT’s comparative advantages in the country?</a:t>
            </a:r>
          </a:p>
          <a:p>
            <a:pPr lvl="1" eaLnBrk="1" hangingPunct="1">
              <a:lnSpc>
                <a:spcPct val="80000"/>
              </a:lnSpc>
              <a:spcAft>
                <a:spcPct val="55000"/>
              </a:spcAft>
              <a:buClr>
                <a:srgbClr val="006699"/>
              </a:buClr>
              <a:buFont typeface="Wingdings" pitchFamily="2" charset="2"/>
              <a:buChar char="à"/>
            </a:pPr>
            <a:r>
              <a:rPr lang="en-GB" sz="2400" smtClean="0"/>
              <a:t>Did the UNDAF generate a coherent UNCT response to national priorities? </a:t>
            </a:r>
          </a:p>
          <a:p>
            <a:pPr lvl="1" eaLnBrk="1" hangingPunct="1">
              <a:lnSpc>
                <a:spcPct val="80000"/>
              </a:lnSpc>
              <a:spcAft>
                <a:spcPct val="55000"/>
              </a:spcAft>
              <a:buClr>
                <a:srgbClr val="006699"/>
              </a:buClr>
              <a:buFont typeface="Wingdings" pitchFamily="2" charset="2"/>
              <a:buChar char="à"/>
            </a:pPr>
            <a:r>
              <a:rPr lang="en-GB" sz="2400" smtClean="0"/>
              <a:t>Did the UNDAF help achieve the selected priorities in the national development framework?</a:t>
            </a:r>
            <a:r>
              <a:rPr lang="en-US" sz="3500" smtClean="0">
                <a:cs typeface="Arial" charset="0"/>
              </a:rPr>
              <a:t> </a:t>
            </a:r>
          </a:p>
          <a:p>
            <a:pPr eaLnBrk="1" hangingPunct="1">
              <a:lnSpc>
                <a:spcPct val="80000"/>
              </a:lnSpc>
              <a:buFont typeface="Arial" charset="0"/>
              <a:buNone/>
            </a:pPr>
            <a:r>
              <a:rPr lang="en-US" sz="2000" smtClean="0">
                <a:cs typeface="Arial" charset="0"/>
              </a:rPr>
              <a:t>             </a:t>
            </a:r>
            <a:endParaRPr lang="en-US" sz="2400" smtClean="0">
              <a:cs typeface="Arial" charset="0"/>
            </a:endParaRPr>
          </a:p>
          <a:p>
            <a:pPr eaLnBrk="1" hangingPunct="1">
              <a:lnSpc>
                <a:spcPct val="80000"/>
              </a:lnSpc>
              <a:spcAft>
                <a:spcPct val="55000"/>
              </a:spcAft>
              <a:buClr>
                <a:srgbClr val="006699"/>
              </a:buClr>
              <a:buFont typeface="Wingdings" pitchFamily="2" charset="2"/>
              <a:buChar char="§"/>
            </a:pPr>
            <a:endParaRPr lang="en-US" sz="2000" smtClean="0"/>
          </a:p>
          <a:p>
            <a:pPr eaLnBrk="1" hangingPunct="1">
              <a:lnSpc>
                <a:spcPct val="80000"/>
              </a:lnSpc>
              <a:spcAft>
                <a:spcPct val="55000"/>
              </a:spcAft>
              <a:buClr>
                <a:srgbClr val="006699"/>
              </a:buClr>
              <a:buFont typeface="Wingdings" pitchFamily="2" charset="2"/>
              <a:buChar char="à"/>
            </a:pPr>
            <a:endParaRPr lang="en-US" altLang="ja-JP" sz="1400" smtClean="0">
              <a:cs typeface="ＭＳ Ｐゴシック"/>
            </a:endParaRPr>
          </a:p>
          <a:p>
            <a:pPr eaLnBrk="1" hangingPunct="1">
              <a:lnSpc>
                <a:spcPct val="80000"/>
              </a:lnSpc>
              <a:spcAft>
                <a:spcPct val="55000"/>
              </a:spcAft>
              <a:buClr>
                <a:srgbClr val="006699"/>
              </a:buClr>
              <a:buFont typeface="Wingdings" pitchFamily="2" charset="2"/>
              <a:buChar char="à"/>
            </a:pPr>
            <a:endParaRPr lang="en-US" sz="700" smtClean="0"/>
          </a:p>
        </p:txBody>
      </p:sp>
      <p:sp>
        <p:nvSpPr>
          <p:cNvPr id="2415619" name="Rectangle 4"/>
          <p:cNvSpPr>
            <a:spLocks noGrp="1" noChangeArrowheads="1"/>
          </p:cNvSpPr>
          <p:nvPr>
            <p:ph type="title" idx="4294967295"/>
          </p:nvPr>
        </p:nvSpPr>
        <p:spPr>
          <a:xfrm>
            <a:off x="687388" y="125413"/>
            <a:ext cx="7772400" cy="1143000"/>
          </a:xfrm>
        </p:spPr>
        <p:txBody>
          <a:bodyPr/>
          <a:lstStyle/>
          <a:p>
            <a:pPr eaLnBrk="1" hangingPunct="1">
              <a:defRPr/>
            </a:pP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r>
              <a:rPr lang="en-US" sz="4000" b="1" smtClean="0"/>
              <a:t>What is Evaluation?</a:t>
            </a: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endParaRPr lang="en-US" sz="40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0593" name="Rectangle 2"/>
          <p:cNvSpPr>
            <a:spLocks noGrp="1"/>
          </p:cNvSpPr>
          <p:nvPr>
            <p:ph type="title" idx="4294967295"/>
          </p:nvPr>
        </p:nvSpPr>
        <p:spPr>
          <a:xfrm>
            <a:off x="900113" y="0"/>
            <a:ext cx="7772400" cy="1143000"/>
          </a:xfrm>
        </p:spPr>
        <p:txBody>
          <a:bodyPr/>
          <a:lstStyle/>
          <a:p>
            <a:pPr eaLnBrk="1" hangingPunct="1"/>
            <a:r>
              <a:rPr lang="en-US" sz="4000" b="1" smtClean="0"/>
              <a:t>And why do we need to do it?</a:t>
            </a:r>
          </a:p>
        </p:txBody>
      </p:sp>
      <p:sp>
        <p:nvSpPr>
          <p:cNvPr id="110594" name="Rectangle 3"/>
          <p:cNvSpPr>
            <a:spLocks noGrp="1"/>
          </p:cNvSpPr>
          <p:nvPr>
            <p:ph type="body" idx="4294967295"/>
          </p:nvPr>
        </p:nvSpPr>
        <p:spPr>
          <a:xfrm>
            <a:off x="468313" y="1484313"/>
            <a:ext cx="8229600" cy="4830762"/>
          </a:xfrm>
        </p:spPr>
        <p:txBody>
          <a:bodyPr/>
          <a:lstStyle/>
          <a:p>
            <a:pPr eaLnBrk="1" hangingPunct="1">
              <a:lnSpc>
                <a:spcPct val="80000"/>
              </a:lnSpc>
              <a:spcAft>
                <a:spcPct val="55000"/>
              </a:spcAft>
              <a:buClr>
                <a:srgbClr val="006699"/>
              </a:buClr>
              <a:buFont typeface="Wingdings" pitchFamily="2" charset="2"/>
              <a:buChar char="§"/>
            </a:pPr>
            <a:r>
              <a:rPr lang="en-US" sz="2000" smtClean="0"/>
              <a:t>Whether we are </a:t>
            </a:r>
            <a:r>
              <a:rPr lang="en-US" sz="2000" b="1" i="1" u="sng" smtClean="0"/>
              <a:t>Doing the Right Things</a:t>
            </a:r>
          </a:p>
          <a:p>
            <a:pPr lvl="1" eaLnBrk="1" hangingPunct="1">
              <a:lnSpc>
                <a:spcPct val="80000"/>
              </a:lnSpc>
            </a:pPr>
            <a:r>
              <a:rPr lang="en-US" sz="2000" smtClean="0"/>
              <a:t>Relevance/rationale/justification</a:t>
            </a:r>
          </a:p>
          <a:p>
            <a:pPr lvl="1" eaLnBrk="1" hangingPunct="1">
              <a:lnSpc>
                <a:spcPct val="80000"/>
              </a:lnSpc>
            </a:pPr>
            <a:r>
              <a:rPr lang="en-US" sz="2000" smtClean="0"/>
              <a:t>Client satisfaction</a:t>
            </a:r>
            <a:endParaRPr lang="en-US" sz="2000" b="1" i="1" u="sng" smtClean="0"/>
          </a:p>
          <a:p>
            <a:pPr eaLnBrk="1" hangingPunct="1">
              <a:lnSpc>
                <a:spcPct val="80000"/>
              </a:lnSpc>
            </a:pPr>
            <a:endParaRPr lang="en-US" sz="2000" smtClean="0"/>
          </a:p>
          <a:p>
            <a:pPr eaLnBrk="1" hangingPunct="1">
              <a:lnSpc>
                <a:spcPct val="80000"/>
              </a:lnSpc>
              <a:spcAft>
                <a:spcPct val="55000"/>
              </a:spcAft>
              <a:buClr>
                <a:srgbClr val="006699"/>
              </a:buClr>
              <a:buFont typeface="Wingdings" pitchFamily="2" charset="2"/>
              <a:buChar char="§"/>
            </a:pPr>
            <a:r>
              <a:rPr lang="en-US" sz="2000" smtClean="0"/>
              <a:t>Whether we are</a:t>
            </a:r>
            <a:r>
              <a:rPr lang="en-US" sz="2000" b="1" smtClean="0"/>
              <a:t> </a:t>
            </a:r>
            <a:r>
              <a:rPr lang="en-US" sz="2000" b="1" u="sng" smtClean="0"/>
              <a:t>Doing it Right</a:t>
            </a:r>
          </a:p>
          <a:p>
            <a:pPr lvl="1" eaLnBrk="1" hangingPunct="1">
              <a:lnSpc>
                <a:spcPct val="80000"/>
              </a:lnSpc>
            </a:pPr>
            <a:r>
              <a:rPr lang="en-US" sz="2000" smtClean="0"/>
              <a:t>Effectiveness/coherence</a:t>
            </a:r>
          </a:p>
          <a:p>
            <a:pPr lvl="1" eaLnBrk="1" hangingPunct="1">
              <a:lnSpc>
                <a:spcPct val="80000"/>
              </a:lnSpc>
            </a:pPr>
            <a:r>
              <a:rPr lang="en-US" sz="2000" smtClean="0"/>
              <a:t>Efficiency: optimizing resources</a:t>
            </a:r>
          </a:p>
          <a:p>
            <a:pPr lvl="1" eaLnBrk="1" hangingPunct="1">
              <a:lnSpc>
                <a:spcPct val="80000"/>
              </a:lnSpc>
            </a:pPr>
            <a:r>
              <a:rPr lang="en-US" sz="2000" smtClean="0"/>
              <a:t>Sustainability</a:t>
            </a:r>
          </a:p>
          <a:p>
            <a:pPr lvl="1" eaLnBrk="1" hangingPunct="1">
              <a:lnSpc>
                <a:spcPct val="80000"/>
              </a:lnSpc>
            </a:pPr>
            <a:r>
              <a:rPr lang="en-US" sz="2000" smtClean="0"/>
              <a:t>Impact</a:t>
            </a:r>
            <a:endParaRPr lang="en-US" sz="2000" b="1" i="1" u="sng" smtClean="0"/>
          </a:p>
          <a:p>
            <a:pPr eaLnBrk="1" hangingPunct="1">
              <a:lnSpc>
                <a:spcPct val="80000"/>
              </a:lnSpc>
            </a:pPr>
            <a:endParaRPr lang="en-US" sz="2000" smtClean="0"/>
          </a:p>
          <a:p>
            <a:pPr eaLnBrk="1" hangingPunct="1">
              <a:lnSpc>
                <a:spcPct val="80000"/>
              </a:lnSpc>
              <a:spcAft>
                <a:spcPct val="55000"/>
              </a:spcAft>
              <a:buClr>
                <a:srgbClr val="006699"/>
              </a:buClr>
              <a:buFont typeface="Wingdings" pitchFamily="2" charset="2"/>
              <a:buChar char="§"/>
            </a:pPr>
            <a:r>
              <a:rPr lang="en-US" sz="2000" smtClean="0"/>
              <a:t>Whether there are </a:t>
            </a:r>
            <a:r>
              <a:rPr lang="en-US" sz="2000" b="1" i="1" u="sng" smtClean="0"/>
              <a:t>Better Ways of Doing it</a:t>
            </a:r>
          </a:p>
          <a:p>
            <a:pPr lvl="1" eaLnBrk="1" hangingPunct="1">
              <a:lnSpc>
                <a:spcPct val="80000"/>
              </a:lnSpc>
            </a:pPr>
            <a:r>
              <a:rPr lang="en-US" sz="2000" smtClean="0"/>
              <a:t>Alternatives</a:t>
            </a:r>
          </a:p>
          <a:p>
            <a:pPr lvl="1" eaLnBrk="1" hangingPunct="1">
              <a:lnSpc>
                <a:spcPct val="80000"/>
              </a:lnSpc>
            </a:pPr>
            <a:r>
              <a:rPr lang="en-US" sz="2000" smtClean="0"/>
              <a:t>Good practices</a:t>
            </a:r>
          </a:p>
          <a:p>
            <a:pPr lvl="1" eaLnBrk="1" hangingPunct="1">
              <a:lnSpc>
                <a:spcPct val="80000"/>
              </a:lnSpc>
            </a:pPr>
            <a:r>
              <a:rPr lang="en-US" sz="2000" smtClean="0"/>
              <a:t>Lessons learned</a:t>
            </a:r>
          </a:p>
          <a:p>
            <a:pPr lvl="1" eaLnBrk="1" hangingPunct="1">
              <a:lnSpc>
                <a:spcPct val="80000"/>
              </a:lnSpc>
            </a:pPr>
            <a:r>
              <a:rPr lang="en-US" sz="2000" smtClean="0"/>
              <a:t>Improved positioning to influence next development planning framework</a:t>
            </a:r>
          </a:p>
          <a:p>
            <a:pPr eaLnBrk="1" hangingPunct="1">
              <a:lnSpc>
                <a:spcPct val="80000"/>
              </a:lnSpc>
            </a:pPr>
            <a:endParaRPr lang="en-US" sz="2000" smtClean="0"/>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41" name="Rectangle 2"/>
          <p:cNvSpPr>
            <a:spLocks noGrp="1"/>
          </p:cNvSpPr>
          <p:nvPr>
            <p:ph type="title" idx="4294967295"/>
          </p:nvPr>
        </p:nvSpPr>
        <p:spPr>
          <a:xfrm>
            <a:off x="685800" y="466725"/>
            <a:ext cx="7772400" cy="658813"/>
          </a:xfrm>
        </p:spPr>
        <p:txBody>
          <a:bodyPr/>
          <a:lstStyle/>
          <a:p>
            <a:pPr eaLnBrk="1" hangingPunct="1"/>
            <a:r>
              <a:rPr lang="en-US" b="1" smtClean="0"/>
              <a:t>Experience from the Field</a:t>
            </a:r>
          </a:p>
        </p:txBody>
      </p:sp>
      <p:sp>
        <p:nvSpPr>
          <p:cNvPr id="112642" name="Rectangle 3"/>
          <p:cNvSpPr>
            <a:spLocks noGrp="1"/>
          </p:cNvSpPr>
          <p:nvPr>
            <p:ph type="body" idx="4294967295"/>
          </p:nvPr>
        </p:nvSpPr>
        <p:spPr>
          <a:xfrm>
            <a:off x="468313" y="1123950"/>
            <a:ext cx="8280400" cy="5689600"/>
          </a:xfrm>
        </p:spPr>
        <p:txBody>
          <a:bodyPr/>
          <a:lstStyle/>
          <a:p>
            <a:pPr eaLnBrk="1" hangingPunct="1">
              <a:lnSpc>
                <a:spcPct val="90000"/>
              </a:lnSpc>
              <a:buFont typeface="Arial" charset="0"/>
              <a:buNone/>
            </a:pPr>
            <a:endParaRPr lang="en-US" altLang="ja-JP" sz="2400" b="1" u="sng" smtClean="0">
              <a:cs typeface="ＭＳ Ｐゴシック"/>
              <a:sym typeface="Wingdings" pitchFamily="2" charset="2"/>
            </a:endParaRPr>
          </a:p>
          <a:p>
            <a:pPr eaLnBrk="1" hangingPunct="1">
              <a:lnSpc>
                <a:spcPct val="90000"/>
              </a:lnSpc>
              <a:buFont typeface="Arial" charset="0"/>
              <a:buNone/>
            </a:pPr>
            <a:r>
              <a:rPr lang="en-US" altLang="ja-JP" sz="2400" b="1" u="sng" smtClean="0">
                <a:cs typeface="ＭＳ Ｐゴシック"/>
                <a:sym typeface="Wingdings" pitchFamily="2" charset="2"/>
              </a:rPr>
              <a:t>UNDAF Monitoring is NOT OPERATIONAL</a:t>
            </a:r>
            <a:r>
              <a:rPr lang="en-US" altLang="ja-JP" sz="2400" smtClean="0">
                <a:cs typeface="ＭＳ Ｐゴシック"/>
                <a:sym typeface="Wingdings" pitchFamily="2" charset="2"/>
              </a:rPr>
              <a:t> </a:t>
            </a:r>
          </a:p>
          <a:p>
            <a:pPr lvl="1" eaLnBrk="1" hangingPunct="1">
              <a:lnSpc>
                <a:spcPct val="80000"/>
              </a:lnSpc>
            </a:pPr>
            <a:endParaRPr lang="en-US" altLang="ja-JP" sz="2400" smtClean="0">
              <a:cs typeface="ＭＳ Ｐゴシック"/>
              <a:sym typeface="Wingdings" pitchFamily="2" charset="2"/>
            </a:endParaRPr>
          </a:p>
          <a:p>
            <a:pPr eaLnBrk="1" hangingPunct="1">
              <a:lnSpc>
                <a:spcPct val="80000"/>
              </a:lnSpc>
              <a:spcAft>
                <a:spcPct val="55000"/>
              </a:spcAft>
              <a:buClr>
                <a:srgbClr val="006699"/>
              </a:buClr>
              <a:buFont typeface="Wingdings" pitchFamily="2" charset="2"/>
              <a:buChar char="à"/>
            </a:pPr>
            <a:r>
              <a:rPr lang="en-US" altLang="ja-JP" sz="2400" smtClean="0">
                <a:cs typeface="ＭＳ Ｐゴシック"/>
                <a:sym typeface="Wingdings" pitchFamily="2" charset="2"/>
              </a:rPr>
              <a:t>UNDAF Outcome groups not formed or meet rarely</a:t>
            </a:r>
          </a:p>
          <a:p>
            <a:pPr eaLnBrk="1" hangingPunct="1">
              <a:lnSpc>
                <a:spcPct val="80000"/>
              </a:lnSpc>
              <a:spcAft>
                <a:spcPct val="55000"/>
              </a:spcAft>
              <a:buClr>
                <a:srgbClr val="006699"/>
              </a:buClr>
              <a:buFont typeface="Wingdings" pitchFamily="2" charset="2"/>
              <a:buChar char="à"/>
            </a:pPr>
            <a:r>
              <a:rPr lang="en-US" altLang="ja-JP" sz="2400" smtClean="0">
                <a:cs typeface="ＭＳ Ｐゴシック"/>
                <a:sym typeface="Wingdings" pitchFamily="2" charset="2"/>
              </a:rPr>
              <a:t>Responsibilities </a:t>
            </a:r>
            <a:r>
              <a:rPr lang="en-US" altLang="ja-JP" sz="2400" u="sng" smtClean="0">
                <a:cs typeface="ＭＳ Ｐゴシック"/>
                <a:sym typeface="Wingdings" pitchFamily="2" charset="2"/>
              </a:rPr>
              <a:t>not</a:t>
            </a:r>
            <a:r>
              <a:rPr lang="en-US" altLang="ja-JP" sz="2400" smtClean="0">
                <a:cs typeface="ＭＳ Ｐゴシック"/>
                <a:sym typeface="Wingdings" pitchFamily="2" charset="2"/>
              </a:rPr>
              <a:t> in performance appraisal instruments</a:t>
            </a:r>
          </a:p>
          <a:p>
            <a:pPr eaLnBrk="1" hangingPunct="1">
              <a:lnSpc>
                <a:spcPct val="80000"/>
              </a:lnSpc>
              <a:spcAft>
                <a:spcPct val="55000"/>
              </a:spcAft>
              <a:buClr>
                <a:srgbClr val="006699"/>
              </a:buClr>
              <a:buFont typeface="Wingdings" pitchFamily="2" charset="2"/>
              <a:buChar char="à"/>
            </a:pPr>
            <a:r>
              <a:rPr lang="en-US" altLang="ja-JP" sz="2400" smtClean="0">
                <a:cs typeface="ＭＳ Ｐゴシック"/>
                <a:sym typeface="Wingdings" pitchFamily="2" charset="2"/>
              </a:rPr>
              <a:t>Group members </a:t>
            </a:r>
            <a:r>
              <a:rPr lang="en-US" altLang="ja-JP" sz="2400" u="sng" smtClean="0">
                <a:cs typeface="ＭＳ Ｐゴシック"/>
                <a:sym typeface="Wingdings" pitchFamily="2" charset="2"/>
              </a:rPr>
              <a:t>not</a:t>
            </a:r>
            <a:r>
              <a:rPr lang="en-US" altLang="ja-JP" sz="2400" smtClean="0">
                <a:cs typeface="ＭＳ Ｐゴシック"/>
                <a:sym typeface="Wingdings" pitchFamily="2" charset="2"/>
              </a:rPr>
              <a:t> rewarded for their UNDAF monitoring efforts </a:t>
            </a:r>
          </a:p>
          <a:p>
            <a:pPr eaLnBrk="1" hangingPunct="1">
              <a:lnSpc>
                <a:spcPct val="80000"/>
              </a:lnSpc>
              <a:spcAft>
                <a:spcPct val="55000"/>
              </a:spcAft>
              <a:buClr>
                <a:srgbClr val="006699"/>
              </a:buClr>
              <a:buFont typeface="Wingdings" pitchFamily="2" charset="2"/>
              <a:buChar char="à"/>
            </a:pPr>
            <a:r>
              <a:rPr lang="en-US" altLang="ja-JP" sz="2400" smtClean="0">
                <a:cs typeface="ＭＳ Ｐゴシック"/>
                <a:sym typeface="Wingdings" pitchFamily="2" charset="2"/>
              </a:rPr>
              <a:t>UNDAF Outcome groups become paper entities</a:t>
            </a:r>
          </a:p>
          <a:p>
            <a:pPr eaLnBrk="1" hangingPunct="1">
              <a:lnSpc>
                <a:spcPct val="80000"/>
              </a:lnSpc>
              <a:buFont typeface="Arial" charset="0"/>
              <a:buNone/>
            </a:pPr>
            <a:r>
              <a:rPr lang="en-US" altLang="ja-JP" sz="2400" b="1" smtClean="0">
                <a:cs typeface="ＭＳ Ｐゴシック"/>
                <a:sym typeface="Wingdings" pitchFamily="2" charset="2"/>
              </a:rPr>
              <a:t>Most importantly…</a:t>
            </a:r>
            <a:endParaRPr lang="en-US" altLang="ja-JP" sz="2400" smtClean="0">
              <a:cs typeface="ＭＳ Ｐゴシック"/>
              <a:sym typeface="Wingdings" pitchFamily="2" charset="2"/>
            </a:endParaRPr>
          </a:p>
          <a:p>
            <a:pPr eaLnBrk="1" hangingPunct="1">
              <a:lnSpc>
                <a:spcPct val="80000"/>
              </a:lnSpc>
              <a:spcAft>
                <a:spcPct val="55000"/>
              </a:spcAft>
              <a:buClr>
                <a:srgbClr val="006699"/>
              </a:buClr>
              <a:buFont typeface="Wingdings" pitchFamily="2" charset="2"/>
              <a:buNone/>
            </a:pPr>
            <a:r>
              <a:rPr lang="en-US" altLang="ja-JP" sz="2400" smtClean="0">
                <a:cs typeface="ＭＳ Ｐゴシック"/>
                <a:sym typeface="Wingdings" pitchFamily="2" charset="2"/>
              </a:rPr>
              <a:t>	No regular or coherent reporting to the UNCT about overall progress towards UNDAF results</a:t>
            </a:r>
          </a:p>
          <a:p>
            <a:pPr eaLnBrk="1" hangingPunct="1">
              <a:lnSpc>
                <a:spcPct val="80000"/>
              </a:lnSpc>
              <a:buFont typeface="Arial" charset="0"/>
              <a:buNone/>
            </a:pPr>
            <a:endParaRPr lang="en-US" altLang="zh-CN" sz="2400" i="1" smtClean="0">
              <a:cs typeface="宋体"/>
            </a:endParaRPr>
          </a:p>
          <a:p>
            <a:pPr eaLnBrk="1" hangingPunct="1">
              <a:lnSpc>
                <a:spcPct val="80000"/>
              </a:lnSpc>
            </a:pPr>
            <a:endParaRPr lang="en-US" sz="2400" i="1" smtClean="0"/>
          </a:p>
        </p:txBody>
      </p:sp>
    </p:spTree>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09474" name="Rectangle 2"/>
          <p:cNvSpPr>
            <a:spLocks noGrp="1"/>
          </p:cNvSpPr>
          <p:nvPr>
            <p:ph type="title" idx="4294967295"/>
          </p:nvPr>
        </p:nvSpPr>
        <p:spPr>
          <a:xfrm>
            <a:off x="685800" y="44450"/>
            <a:ext cx="7772400" cy="658813"/>
          </a:xfrm>
        </p:spPr>
        <p:txBody>
          <a:bodyPr/>
          <a:lstStyle/>
          <a:p>
            <a:pPr eaLnBrk="1" hangingPunct="1">
              <a:defRPr/>
            </a:pPr>
            <a:r>
              <a:rPr lang="en-US" sz="4000" smtClean="0">
                <a:effectLst>
                  <a:outerShdw blurRad="38100" dist="38100" dir="2700000" algn="tl">
                    <a:srgbClr val="C0C0C0"/>
                  </a:outerShdw>
                </a:effectLst>
              </a:rPr>
              <a:t/>
            </a:r>
            <a:br>
              <a:rPr lang="en-US" sz="4000" smtClean="0">
                <a:effectLst>
                  <a:outerShdw blurRad="38100" dist="38100" dir="2700000" algn="tl">
                    <a:srgbClr val="C0C0C0"/>
                  </a:outerShdw>
                </a:effectLst>
              </a:rPr>
            </a:br>
            <a:r>
              <a:rPr lang="en-US" sz="4000" smtClean="0">
                <a:effectLst>
                  <a:outerShdw blurRad="38100" dist="38100" dir="2700000" algn="tl">
                    <a:srgbClr val="C0C0C0"/>
                  </a:outerShdw>
                </a:effectLst>
              </a:rPr>
              <a:t/>
            </a:r>
            <a:br>
              <a:rPr lang="en-US" sz="4000" smtClean="0">
                <a:effectLst>
                  <a:outerShdw blurRad="38100" dist="38100" dir="2700000" algn="tl">
                    <a:srgbClr val="C0C0C0"/>
                  </a:outerShdw>
                </a:effectLst>
              </a:rPr>
            </a:br>
            <a:r>
              <a:rPr lang="en-US" sz="3600" b="1" smtClean="0"/>
              <a:t>Response from UNDG</a:t>
            </a:r>
          </a:p>
        </p:txBody>
      </p:sp>
      <p:sp>
        <p:nvSpPr>
          <p:cNvPr id="114690" name="Rectangle 3"/>
          <p:cNvSpPr>
            <a:spLocks noGrp="1"/>
          </p:cNvSpPr>
          <p:nvPr>
            <p:ph type="body" idx="4294967295"/>
          </p:nvPr>
        </p:nvSpPr>
        <p:spPr>
          <a:xfrm>
            <a:off x="395288" y="908050"/>
            <a:ext cx="8569325" cy="5689600"/>
          </a:xfrm>
        </p:spPr>
        <p:txBody>
          <a:bodyPr/>
          <a:lstStyle/>
          <a:p>
            <a:pPr eaLnBrk="1" hangingPunct="1">
              <a:lnSpc>
                <a:spcPct val="90000"/>
              </a:lnSpc>
              <a:spcAft>
                <a:spcPct val="55000"/>
              </a:spcAft>
              <a:buClr>
                <a:srgbClr val="006699"/>
              </a:buClr>
              <a:buFont typeface="Wingdings" pitchFamily="2" charset="2"/>
              <a:buNone/>
            </a:pPr>
            <a:endParaRPr lang="en-US" altLang="ja-JP" sz="2400" smtClean="0">
              <a:cs typeface="ＭＳ Ｐゴシック"/>
              <a:sym typeface="Wingdings" pitchFamily="2" charset="2"/>
            </a:endParaRPr>
          </a:p>
          <a:p>
            <a:pPr eaLnBrk="1" hangingPunct="1">
              <a:lnSpc>
                <a:spcPct val="90000"/>
              </a:lnSpc>
              <a:spcAft>
                <a:spcPct val="55000"/>
              </a:spcAft>
              <a:buClr>
                <a:srgbClr val="006699"/>
              </a:buClr>
              <a:buFont typeface="Wingdings" pitchFamily="2" charset="2"/>
              <a:buNone/>
            </a:pPr>
            <a:r>
              <a:rPr lang="en-US" altLang="ja-JP" sz="2400" b="1" smtClean="0">
                <a:cs typeface="ＭＳ Ｐゴシック"/>
                <a:sym typeface="Wingdings" pitchFamily="2" charset="2"/>
              </a:rPr>
              <a:t>Simplified M&amp;E process </a:t>
            </a:r>
          </a:p>
          <a:p>
            <a:pPr eaLnBrk="1" hangingPunct="1">
              <a:lnSpc>
                <a:spcPct val="90000"/>
              </a:lnSpc>
              <a:spcAft>
                <a:spcPct val="55000"/>
              </a:spcAft>
              <a:buClr>
                <a:srgbClr val="006699"/>
              </a:buClr>
              <a:buFont typeface="Wingdings" pitchFamily="2" charset="2"/>
              <a:buChar char="§"/>
            </a:pPr>
            <a:r>
              <a:rPr lang="en-US" altLang="ja-JP" sz="2400" smtClean="0">
                <a:cs typeface="ＭＳ Ｐゴシック"/>
                <a:sym typeface="Wingdings" pitchFamily="2" charset="2"/>
              </a:rPr>
              <a:t>M&amp;E Plan</a:t>
            </a:r>
          </a:p>
          <a:p>
            <a:pPr eaLnBrk="1" hangingPunct="1">
              <a:lnSpc>
                <a:spcPct val="90000"/>
              </a:lnSpc>
              <a:spcAft>
                <a:spcPct val="55000"/>
              </a:spcAft>
              <a:buClr>
                <a:srgbClr val="006699"/>
              </a:buClr>
              <a:buFont typeface="Wingdings" pitchFamily="2" charset="2"/>
              <a:buChar char="§"/>
            </a:pPr>
            <a:r>
              <a:rPr lang="en-US" altLang="ja-JP" sz="2400" smtClean="0">
                <a:cs typeface="ＭＳ Ｐゴシック"/>
                <a:sym typeface="Wingdings" pitchFamily="2" charset="2"/>
              </a:rPr>
              <a:t>Annual Review Process</a:t>
            </a:r>
          </a:p>
          <a:p>
            <a:pPr eaLnBrk="1" hangingPunct="1">
              <a:lnSpc>
                <a:spcPct val="90000"/>
              </a:lnSpc>
              <a:spcAft>
                <a:spcPct val="55000"/>
              </a:spcAft>
              <a:buClr>
                <a:srgbClr val="006699"/>
              </a:buClr>
              <a:buFont typeface="Wingdings" pitchFamily="2" charset="2"/>
              <a:buChar char="§"/>
            </a:pPr>
            <a:r>
              <a:rPr lang="en-US" altLang="ja-JP" sz="2400" smtClean="0">
                <a:cs typeface="ＭＳ Ｐゴシック"/>
                <a:sym typeface="Wingdings" pitchFamily="2" charset="2"/>
              </a:rPr>
              <a:t>Single Progress Report per UNDAF cycle</a:t>
            </a:r>
          </a:p>
          <a:p>
            <a:pPr eaLnBrk="1" hangingPunct="1">
              <a:lnSpc>
                <a:spcPct val="90000"/>
              </a:lnSpc>
              <a:spcAft>
                <a:spcPct val="55000"/>
              </a:spcAft>
              <a:buClr>
                <a:srgbClr val="006699"/>
              </a:buClr>
              <a:buFont typeface="Wingdings" pitchFamily="2" charset="2"/>
              <a:buChar char="§"/>
            </a:pPr>
            <a:r>
              <a:rPr lang="en-US" altLang="ja-JP" sz="2400" smtClean="0">
                <a:cs typeface="ＭＳ Ｐゴシック"/>
                <a:sym typeface="Wingdings" pitchFamily="2" charset="2"/>
              </a:rPr>
              <a:t>Evaluation</a:t>
            </a:r>
          </a:p>
          <a:p>
            <a:pPr eaLnBrk="1" hangingPunct="1">
              <a:lnSpc>
                <a:spcPct val="90000"/>
              </a:lnSpc>
              <a:spcAft>
                <a:spcPct val="55000"/>
              </a:spcAft>
              <a:buClr>
                <a:srgbClr val="006699"/>
              </a:buClr>
              <a:buFont typeface="Wingdings" pitchFamily="2" charset="2"/>
              <a:buNone/>
            </a:pPr>
            <a:r>
              <a:rPr lang="en-US" altLang="ja-JP" sz="2400" b="1" u="sng" smtClean="0">
                <a:cs typeface="ＭＳ Ｐゴシック"/>
                <a:sym typeface="Wingdings" pitchFamily="2" charset="2"/>
              </a:rPr>
              <a:t>What changed</a:t>
            </a:r>
            <a:r>
              <a:rPr lang="en-US" altLang="ja-JP" sz="2400" b="1" smtClean="0">
                <a:cs typeface="ＭＳ Ｐゴシック"/>
                <a:sym typeface="Wingdings" pitchFamily="2" charset="2"/>
              </a:rPr>
              <a:t>?</a:t>
            </a:r>
          </a:p>
          <a:p>
            <a:pPr eaLnBrk="1" hangingPunct="1">
              <a:lnSpc>
                <a:spcPct val="90000"/>
              </a:lnSpc>
              <a:spcAft>
                <a:spcPct val="55000"/>
              </a:spcAft>
              <a:buClr>
                <a:srgbClr val="006699"/>
              </a:buClr>
              <a:buFont typeface="Wingdings" pitchFamily="2" charset="2"/>
              <a:buChar char="§"/>
            </a:pPr>
            <a:r>
              <a:rPr lang="en-US" altLang="ja-JP" sz="2400" smtClean="0">
                <a:cs typeface="ＭＳ Ｐゴシック"/>
                <a:sym typeface="Wingdings" pitchFamily="2" charset="2"/>
              </a:rPr>
              <a:t>No more Annual Reporting to UNDG required</a:t>
            </a:r>
          </a:p>
          <a:p>
            <a:pPr eaLnBrk="1" hangingPunct="1">
              <a:lnSpc>
                <a:spcPct val="90000"/>
              </a:lnSpc>
              <a:spcAft>
                <a:spcPct val="55000"/>
              </a:spcAft>
              <a:buClr>
                <a:srgbClr val="006699"/>
              </a:buClr>
              <a:buFont typeface="Wingdings" pitchFamily="2" charset="2"/>
              <a:buChar char="§"/>
            </a:pPr>
            <a:r>
              <a:rPr lang="en-US" sz="2400" smtClean="0"/>
              <a:t>M&amp;E matrix merged with UNDAF Results Matrix</a:t>
            </a:r>
          </a:p>
        </p:txBody>
      </p:sp>
    </p:spTree>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6737" name="Rectangle 2"/>
          <p:cNvSpPr>
            <a:spLocks noGrp="1"/>
          </p:cNvSpPr>
          <p:nvPr>
            <p:ph type="title" idx="4294967295"/>
          </p:nvPr>
        </p:nvSpPr>
        <p:spPr>
          <a:xfrm>
            <a:off x="685800" y="115888"/>
            <a:ext cx="7772400" cy="1143000"/>
          </a:xfrm>
        </p:spPr>
        <p:txBody>
          <a:bodyPr/>
          <a:lstStyle/>
          <a:p>
            <a:pPr eaLnBrk="1" hangingPunct="1"/>
            <a:r>
              <a:rPr lang="en-US" sz="3600" b="1" smtClean="0"/>
              <a:t>M&amp;E Plan</a:t>
            </a:r>
          </a:p>
        </p:txBody>
      </p:sp>
      <p:sp>
        <p:nvSpPr>
          <p:cNvPr id="116738" name="Rectangle 3"/>
          <p:cNvSpPr>
            <a:spLocks noGrp="1"/>
          </p:cNvSpPr>
          <p:nvPr>
            <p:ph type="body" idx="4294967295"/>
          </p:nvPr>
        </p:nvSpPr>
        <p:spPr>
          <a:xfrm>
            <a:off x="685800" y="1268413"/>
            <a:ext cx="7772400" cy="4827587"/>
          </a:xfrm>
        </p:spPr>
        <p:txBody>
          <a:bodyPr/>
          <a:lstStyle/>
          <a:p>
            <a:pPr eaLnBrk="1" hangingPunct="1">
              <a:lnSpc>
                <a:spcPct val="80000"/>
              </a:lnSpc>
              <a:spcAft>
                <a:spcPct val="55000"/>
              </a:spcAft>
              <a:buClr>
                <a:srgbClr val="006699"/>
              </a:buClr>
              <a:buFont typeface="Wingdings" pitchFamily="2" charset="2"/>
              <a:buChar char="§"/>
            </a:pPr>
            <a:r>
              <a:rPr lang="en-US" altLang="ja-JP" sz="2400" smtClean="0">
                <a:cs typeface="ＭＳ Ｐゴシック"/>
                <a:sym typeface="Wingdings" pitchFamily="2" charset="2"/>
              </a:rPr>
              <a:t>Designed at same time as the UNDAF Results Matrix</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sym typeface="Wingdings" pitchFamily="2" charset="2"/>
              </a:rPr>
              <a:t>Highlights mechanisms or modalities for monitoring the achievement of outputs and contributions towards outcomes</a:t>
            </a:r>
          </a:p>
          <a:p>
            <a:pPr eaLnBrk="1" hangingPunct="1">
              <a:lnSpc>
                <a:spcPct val="80000"/>
              </a:lnSpc>
              <a:spcAft>
                <a:spcPct val="55000"/>
              </a:spcAft>
              <a:buClr>
                <a:srgbClr val="006699"/>
              </a:buClr>
              <a:buFont typeface="Wingdings" pitchFamily="2" charset="2"/>
              <a:buNone/>
            </a:pPr>
            <a:r>
              <a:rPr lang="en-US" altLang="ja-JP" sz="2400" b="1" smtClean="0">
                <a:cs typeface="ＭＳ Ｐゴシック"/>
                <a:sym typeface="Wingdings" pitchFamily="2" charset="2"/>
              </a:rPr>
              <a:t>Key considerations</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sym typeface="Wingdings" pitchFamily="2" charset="2"/>
              </a:rPr>
              <a:t>Indicators for UNDAF results to be drawn from national systems</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sym typeface="Wingdings" pitchFamily="2" charset="2"/>
              </a:rPr>
              <a:t>If data not available, baseline studies can be supported</a:t>
            </a:r>
          </a:p>
          <a:p>
            <a:pPr eaLnBrk="1" hangingPunct="1">
              <a:lnSpc>
                <a:spcPct val="80000"/>
              </a:lnSpc>
              <a:spcAft>
                <a:spcPct val="55000"/>
              </a:spcAft>
              <a:buClr>
                <a:srgbClr val="006699"/>
              </a:buClr>
              <a:buFont typeface="Wingdings" pitchFamily="2" charset="2"/>
              <a:buChar char="§"/>
            </a:pPr>
            <a:r>
              <a:rPr lang="en-US" altLang="ja-JP" sz="2400" smtClean="0">
                <a:cs typeface="ＭＳ Ｐゴシック"/>
                <a:sym typeface="Wingdings" pitchFamily="2" charset="2"/>
              </a:rPr>
              <a:t>The M&amp;E Plan may be reflected in a table or in the narrative of the UNDAF document</a:t>
            </a:r>
          </a:p>
          <a:p>
            <a:pPr eaLnBrk="1" hangingPunct="1">
              <a:lnSpc>
                <a:spcPct val="80000"/>
              </a:lnSpc>
            </a:pPr>
            <a:endParaRPr lang="en-US" sz="2400" smtClean="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a:xfrm>
            <a:off x="1476375" y="620713"/>
            <a:ext cx="6118225" cy="620712"/>
          </a:xfrm>
        </p:spPr>
        <p:txBody>
          <a:bodyPr/>
          <a:lstStyle/>
          <a:p>
            <a:pPr eaLnBrk="1" hangingPunct="1"/>
            <a:r>
              <a:rPr lang="en-GB" b="1" smtClean="0"/>
              <a:t>Elements of RBM</a:t>
            </a:r>
          </a:p>
        </p:txBody>
      </p:sp>
      <p:sp>
        <p:nvSpPr>
          <p:cNvPr id="22530" name="Rectangle 3"/>
          <p:cNvSpPr>
            <a:spLocks noGrp="1" noChangeArrowheads="1"/>
          </p:cNvSpPr>
          <p:nvPr>
            <p:ph type="body" idx="4294967295"/>
          </p:nvPr>
        </p:nvSpPr>
        <p:spPr>
          <a:xfrm>
            <a:off x="290513" y="1581150"/>
            <a:ext cx="8458200" cy="5232400"/>
          </a:xfrm>
        </p:spPr>
        <p:txBody>
          <a:bodyPr/>
          <a:lstStyle/>
          <a:p>
            <a:pPr eaLnBrk="1" hangingPunct="1">
              <a:spcBef>
                <a:spcPct val="0"/>
              </a:spcBef>
              <a:spcAft>
                <a:spcPts val="600"/>
              </a:spcAft>
              <a:buClr>
                <a:srgbClr val="0000FF"/>
              </a:buClr>
            </a:pPr>
            <a:r>
              <a:rPr lang="en-GB" sz="2800" smtClean="0"/>
              <a:t>Problem analysis to understand causes</a:t>
            </a:r>
          </a:p>
          <a:p>
            <a:pPr eaLnBrk="1" hangingPunct="1">
              <a:spcBef>
                <a:spcPct val="0"/>
              </a:spcBef>
              <a:spcAft>
                <a:spcPts val="600"/>
              </a:spcAft>
              <a:buClr>
                <a:srgbClr val="0000FF"/>
              </a:buClr>
            </a:pPr>
            <a:r>
              <a:rPr lang="en-GB" sz="2800" smtClean="0"/>
              <a:t>Structuring of programmes around a chain of </a:t>
            </a:r>
            <a:r>
              <a:rPr lang="en-GB" sz="2800" b="1" u="sng" smtClean="0"/>
              <a:t>SMART</a:t>
            </a:r>
            <a:r>
              <a:rPr lang="en-GB" sz="2800" smtClean="0"/>
              <a:t> results – responding to analysis</a:t>
            </a:r>
          </a:p>
          <a:p>
            <a:pPr eaLnBrk="1" hangingPunct="1">
              <a:spcBef>
                <a:spcPct val="0"/>
              </a:spcBef>
              <a:spcAft>
                <a:spcPts val="600"/>
              </a:spcAft>
              <a:buClr>
                <a:srgbClr val="0000FF"/>
              </a:buClr>
            </a:pPr>
            <a:r>
              <a:rPr lang="en-GB" sz="2800" smtClean="0"/>
              <a:t>Causality in the chain of results (if… then logic)</a:t>
            </a:r>
          </a:p>
          <a:p>
            <a:pPr eaLnBrk="1" hangingPunct="1">
              <a:spcBef>
                <a:spcPct val="0"/>
              </a:spcBef>
              <a:spcAft>
                <a:spcPts val="600"/>
              </a:spcAft>
              <a:buClr>
                <a:srgbClr val="0000FF"/>
              </a:buClr>
            </a:pPr>
            <a:r>
              <a:rPr lang="en-GB" sz="2800" smtClean="0"/>
              <a:t>Use of ‘</a:t>
            </a:r>
            <a:r>
              <a:rPr lang="en-GB" sz="2800" i="1" smtClean="0"/>
              <a:t>change language</a:t>
            </a:r>
            <a:r>
              <a:rPr lang="en-GB" sz="2800" smtClean="0"/>
              <a:t>’ (future conditional)</a:t>
            </a:r>
          </a:p>
          <a:p>
            <a:pPr eaLnBrk="1" hangingPunct="1">
              <a:spcBef>
                <a:spcPct val="0"/>
              </a:spcBef>
              <a:spcAft>
                <a:spcPts val="600"/>
              </a:spcAft>
              <a:buClr>
                <a:srgbClr val="0000FF"/>
              </a:buClr>
            </a:pPr>
            <a:r>
              <a:rPr lang="en-GB" sz="2800" smtClean="0"/>
              <a:t>Indicators to measure performance</a:t>
            </a:r>
          </a:p>
          <a:p>
            <a:pPr eaLnBrk="1" hangingPunct="1">
              <a:spcBef>
                <a:spcPct val="0"/>
              </a:spcBef>
              <a:spcAft>
                <a:spcPts val="600"/>
              </a:spcAft>
              <a:buClr>
                <a:srgbClr val="0000FF"/>
              </a:buClr>
            </a:pPr>
            <a:r>
              <a:rPr lang="en-GB" sz="2800" smtClean="0"/>
              <a:t>Costing of results (RBB) rather than isolated activity budgeting, or </a:t>
            </a:r>
            <a:r>
              <a:rPr lang="en-GB" sz="2800" i="1" smtClean="0"/>
              <a:t>pie in the sky</a:t>
            </a:r>
          </a:p>
          <a:p>
            <a:pPr eaLnBrk="1" hangingPunct="1">
              <a:spcBef>
                <a:spcPct val="0"/>
              </a:spcBef>
              <a:spcAft>
                <a:spcPts val="600"/>
              </a:spcAft>
            </a:pPr>
            <a:r>
              <a:rPr lang="en-US" sz="2800" smtClean="0"/>
              <a:t>Monitoring and reporting on progress against planned results</a:t>
            </a:r>
            <a:endParaRPr lang="en-GB" sz="2800" smtClean="0">
              <a:solidFill>
                <a:srgbClr val="0000FF"/>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8785" name="Rectangle 2"/>
          <p:cNvSpPr>
            <a:spLocks noGrp="1" noChangeArrowheads="1"/>
          </p:cNvSpPr>
          <p:nvPr>
            <p:ph type="title" idx="4294967295"/>
          </p:nvPr>
        </p:nvSpPr>
        <p:spPr>
          <a:xfrm>
            <a:off x="903288" y="115888"/>
            <a:ext cx="7772400" cy="1143000"/>
          </a:xfrm>
        </p:spPr>
        <p:txBody>
          <a:bodyPr/>
          <a:lstStyle/>
          <a:p>
            <a:pPr eaLnBrk="1" hangingPunct="1"/>
            <a:r>
              <a:rPr lang="en-US" b="1" smtClean="0"/>
              <a:t>UNDAF outcome groups:</a:t>
            </a:r>
          </a:p>
        </p:txBody>
      </p:sp>
      <p:sp>
        <p:nvSpPr>
          <p:cNvPr id="118786" name="Rectangle 3"/>
          <p:cNvSpPr>
            <a:spLocks noGrp="1" noChangeArrowheads="1"/>
          </p:cNvSpPr>
          <p:nvPr>
            <p:ph idx="4294967295"/>
          </p:nvPr>
        </p:nvSpPr>
        <p:spPr>
          <a:xfrm>
            <a:off x="684213" y="1412875"/>
            <a:ext cx="7772400" cy="5256213"/>
          </a:xfrm>
        </p:spPr>
        <p:txBody>
          <a:bodyPr/>
          <a:lstStyle/>
          <a:p>
            <a:pPr eaLnBrk="1" hangingPunct="1">
              <a:lnSpc>
                <a:spcPct val="80000"/>
              </a:lnSpc>
            </a:pPr>
            <a:r>
              <a:rPr lang="en-GB" altLang="ja-JP" sz="2700" smtClean="0">
                <a:cs typeface="ＭＳ Ｐゴシック"/>
                <a:sym typeface="Wingdings" pitchFamily="2" charset="2"/>
              </a:rPr>
              <a:t>UNDAF outcome/ thematic groups are expected to:</a:t>
            </a:r>
            <a:endParaRPr lang="en-US" altLang="ja-JP" sz="2700" smtClean="0">
              <a:cs typeface="ＭＳ Ｐゴシック"/>
              <a:sym typeface="Wingdings" pitchFamily="2" charset="2"/>
            </a:endParaRPr>
          </a:p>
          <a:p>
            <a:pPr lvl="1" eaLnBrk="1" hangingPunct="1">
              <a:lnSpc>
                <a:spcPct val="80000"/>
              </a:lnSpc>
            </a:pPr>
            <a:r>
              <a:rPr lang="en-GB" altLang="ja-JP" sz="2400" smtClean="0">
                <a:cs typeface="ＭＳ Ｐゴシック"/>
                <a:sym typeface="Wingdings" pitchFamily="2" charset="2"/>
              </a:rPr>
              <a:t>Meet regularly with partners to assess progress;</a:t>
            </a:r>
          </a:p>
          <a:p>
            <a:pPr lvl="1" eaLnBrk="1" hangingPunct="1">
              <a:lnSpc>
                <a:spcPct val="80000"/>
              </a:lnSpc>
            </a:pPr>
            <a:r>
              <a:rPr lang="en-GB" altLang="ja-JP" sz="2400" smtClean="0">
                <a:cs typeface="ＭＳ Ｐゴシック"/>
                <a:sym typeface="Wingdings" pitchFamily="2" charset="2"/>
              </a:rPr>
              <a:t>Conduct joint monitoring missions (as appropriate)</a:t>
            </a:r>
          </a:p>
          <a:p>
            <a:pPr lvl="1" eaLnBrk="1" hangingPunct="1">
              <a:lnSpc>
                <a:spcPct val="80000"/>
              </a:lnSpc>
            </a:pPr>
            <a:r>
              <a:rPr lang="en-GB" altLang="ja-JP" sz="2400" smtClean="0">
                <a:cs typeface="ＭＳ Ｐゴシック"/>
                <a:sym typeface="Wingdings" pitchFamily="2" charset="2"/>
              </a:rPr>
              <a:t>Report regularly to the UNCT on the above, and assist the UNCT to bring lessons and good practices to the attention of policy makers</a:t>
            </a:r>
          </a:p>
          <a:p>
            <a:pPr lvl="1" eaLnBrk="1" hangingPunct="1">
              <a:lnSpc>
                <a:spcPct val="80000"/>
              </a:lnSpc>
            </a:pPr>
            <a:r>
              <a:rPr lang="en-GB" altLang="ja-JP" sz="2400" smtClean="0">
                <a:cs typeface="ＭＳ Ｐゴシック"/>
                <a:sym typeface="Wingdings" pitchFamily="2" charset="2"/>
              </a:rPr>
              <a:t>Conduct and document annual progress reviews of the UNDAF (on basis of M&amp;E plan)</a:t>
            </a:r>
          </a:p>
          <a:p>
            <a:pPr eaLnBrk="1" hangingPunct="1">
              <a:lnSpc>
                <a:spcPct val="80000"/>
              </a:lnSpc>
            </a:pPr>
            <a:endParaRPr lang="en-US" altLang="ja-JP" sz="2700" smtClean="0">
              <a:cs typeface="ＭＳ Ｐゴシック"/>
              <a:sym typeface="Wingdings" pitchFamily="2" charset="2"/>
            </a:endParaRPr>
          </a:p>
          <a:p>
            <a:pPr eaLnBrk="1" hangingPunct="1">
              <a:lnSpc>
                <a:spcPct val="80000"/>
              </a:lnSpc>
            </a:pPr>
            <a:r>
              <a:rPr lang="en-GB" altLang="ja-JP" sz="2700" smtClean="0">
                <a:cs typeface="ＭＳ Ｐゴシック"/>
                <a:sym typeface="Wingdings" pitchFamily="2" charset="2"/>
              </a:rPr>
              <a:t>The UNCT should…</a:t>
            </a:r>
          </a:p>
          <a:p>
            <a:pPr lvl="1" eaLnBrk="1" hangingPunct="1">
              <a:lnSpc>
                <a:spcPct val="80000"/>
              </a:lnSpc>
            </a:pPr>
            <a:r>
              <a:rPr lang="en-GB" altLang="ja-JP" sz="2400" smtClean="0">
                <a:cs typeface="ＭＳ Ｐゴシック"/>
                <a:sym typeface="Wingdings" pitchFamily="2" charset="2"/>
              </a:rPr>
              <a:t>Recognise their responsibilities group members in performance appraisal instruments</a:t>
            </a:r>
          </a:p>
          <a:p>
            <a:pPr lvl="1" eaLnBrk="1" hangingPunct="1">
              <a:lnSpc>
                <a:spcPct val="80000"/>
              </a:lnSpc>
            </a:pPr>
            <a:r>
              <a:rPr lang="en-GB" altLang="ja-JP" sz="2400" smtClean="0">
                <a:cs typeface="ＭＳ Ｐゴシック"/>
                <a:sym typeface="Wingdings" pitchFamily="2" charset="2"/>
              </a:rPr>
              <a:t>Ensure that UNDAF groups have resources and secretariat support to function</a:t>
            </a:r>
            <a:endParaRPr lang="en-US" altLang="ja-JP" sz="2400" smtClean="0">
              <a:cs typeface="ＭＳ Ｐゴシック"/>
              <a:sym typeface="Wingdings" pitchFamily="2" charset="2"/>
            </a:endParaRP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0833" name="Rectangle 2"/>
          <p:cNvSpPr>
            <a:spLocks noGrp="1"/>
          </p:cNvSpPr>
          <p:nvPr>
            <p:ph type="title" idx="4294967295"/>
          </p:nvPr>
        </p:nvSpPr>
        <p:spPr>
          <a:xfrm>
            <a:off x="1476375" y="260350"/>
            <a:ext cx="7127875" cy="1038225"/>
          </a:xfrm>
        </p:spPr>
        <p:txBody>
          <a:bodyPr/>
          <a:lstStyle/>
          <a:p>
            <a:pPr eaLnBrk="1" hangingPunct="1"/>
            <a:r>
              <a:rPr lang="en-US" sz="3600" b="1" smtClean="0"/>
              <a:t>Key Elements of Simplified </a:t>
            </a:r>
            <a:br>
              <a:rPr lang="en-US" sz="3600" b="1" smtClean="0"/>
            </a:br>
            <a:r>
              <a:rPr lang="en-US" sz="3600" b="1" smtClean="0"/>
              <a:t>M&amp;E Process</a:t>
            </a:r>
          </a:p>
        </p:txBody>
      </p:sp>
      <p:sp>
        <p:nvSpPr>
          <p:cNvPr id="120834" name="Oval 4"/>
          <p:cNvSpPr>
            <a:spLocks noChangeArrowheads="1"/>
          </p:cNvSpPr>
          <p:nvPr/>
        </p:nvSpPr>
        <p:spPr bwMode="auto">
          <a:xfrm>
            <a:off x="1905000" y="1905000"/>
            <a:ext cx="1828800" cy="1760538"/>
          </a:xfrm>
          <a:prstGeom prst="ellipse">
            <a:avLst/>
          </a:prstGeom>
          <a:solidFill>
            <a:srgbClr val="FFFFFF"/>
          </a:solidFill>
          <a:ln w="25400">
            <a:solidFill>
              <a:srgbClr val="003400"/>
            </a:solidFill>
            <a:round/>
            <a:headEnd/>
            <a:tailEnd/>
          </a:ln>
        </p:spPr>
        <p:txBody>
          <a:bodyPr wrap="none"/>
          <a:lstStyle/>
          <a:p>
            <a:pPr>
              <a:lnSpc>
                <a:spcPct val="80000"/>
              </a:lnSpc>
              <a:spcBef>
                <a:spcPct val="20000"/>
              </a:spcBef>
              <a:buClr>
                <a:srgbClr val="006699"/>
              </a:buClr>
              <a:buFont typeface="Wingdings" pitchFamily="2" charset="2"/>
              <a:buChar char="§"/>
            </a:pPr>
            <a:endParaRPr lang="en-US" sz="1600" b="1"/>
          </a:p>
        </p:txBody>
      </p:sp>
      <p:sp>
        <p:nvSpPr>
          <p:cNvPr id="120835" name="Oval 5"/>
          <p:cNvSpPr>
            <a:spLocks noChangeArrowheads="1"/>
          </p:cNvSpPr>
          <p:nvPr/>
        </p:nvSpPr>
        <p:spPr bwMode="auto">
          <a:xfrm>
            <a:off x="3886200" y="3962400"/>
            <a:ext cx="1824038" cy="1817688"/>
          </a:xfrm>
          <a:prstGeom prst="ellipse">
            <a:avLst/>
          </a:prstGeom>
          <a:solidFill>
            <a:srgbClr val="FFFFFF"/>
          </a:solidFill>
          <a:ln w="25400">
            <a:solidFill>
              <a:srgbClr val="003400"/>
            </a:solidFill>
            <a:round/>
            <a:headEnd/>
            <a:tailEnd/>
          </a:ln>
        </p:spPr>
        <p:txBody>
          <a:bodyPr wrap="none"/>
          <a:lstStyle/>
          <a:p>
            <a:pPr>
              <a:lnSpc>
                <a:spcPct val="80000"/>
              </a:lnSpc>
              <a:spcBef>
                <a:spcPct val="20000"/>
              </a:spcBef>
              <a:buClr>
                <a:srgbClr val="006699"/>
              </a:buClr>
              <a:buFont typeface="Wingdings" pitchFamily="2" charset="2"/>
              <a:buChar char="§"/>
            </a:pPr>
            <a:endParaRPr lang="en-US" sz="1600" b="1">
              <a:solidFill>
                <a:srgbClr val="000080"/>
              </a:solidFill>
              <a:cs typeface="Arial" charset="0"/>
            </a:endParaRPr>
          </a:p>
          <a:p>
            <a:pPr>
              <a:lnSpc>
                <a:spcPct val="80000"/>
              </a:lnSpc>
              <a:spcBef>
                <a:spcPct val="20000"/>
              </a:spcBef>
              <a:buClr>
                <a:srgbClr val="006699"/>
              </a:buClr>
              <a:buFont typeface="Wingdings" pitchFamily="2" charset="2"/>
              <a:buChar char="§"/>
            </a:pPr>
            <a:endParaRPr lang="en-US" sz="1600" b="1">
              <a:solidFill>
                <a:srgbClr val="000080"/>
              </a:solidFill>
              <a:cs typeface="Arial" charset="0"/>
            </a:endParaRPr>
          </a:p>
          <a:p>
            <a:pPr>
              <a:lnSpc>
                <a:spcPct val="80000"/>
              </a:lnSpc>
              <a:spcBef>
                <a:spcPct val="20000"/>
              </a:spcBef>
              <a:buClr>
                <a:srgbClr val="006699"/>
              </a:buClr>
              <a:buFont typeface="Wingdings" pitchFamily="2" charset="2"/>
              <a:buNone/>
            </a:pPr>
            <a:r>
              <a:rPr lang="en-US" sz="1600" b="1">
                <a:solidFill>
                  <a:srgbClr val="000080"/>
                </a:solidFill>
                <a:cs typeface="Arial" charset="0"/>
              </a:rPr>
              <a:t>Evaluation</a:t>
            </a:r>
          </a:p>
        </p:txBody>
      </p:sp>
      <p:sp>
        <p:nvSpPr>
          <p:cNvPr id="120836" name="Oval 6"/>
          <p:cNvSpPr>
            <a:spLocks noChangeArrowheads="1"/>
          </p:cNvSpPr>
          <p:nvPr/>
        </p:nvSpPr>
        <p:spPr bwMode="auto">
          <a:xfrm>
            <a:off x="6248400" y="1905000"/>
            <a:ext cx="1820863" cy="1817688"/>
          </a:xfrm>
          <a:prstGeom prst="ellipse">
            <a:avLst/>
          </a:prstGeom>
          <a:solidFill>
            <a:srgbClr val="FFFFFF"/>
          </a:solidFill>
          <a:ln w="25400">
            <a:solidFill>
              <a:srgbClr val="003400"/>
            </a:solidFill>
            <a:round/>
            <a:headEnd/>
            <a:tailEnd/>
          </a:ln>
        </p:spPr>
        <p:txBody>
          <a:bodyPr wrap="none"/>
          <a:lstStyle/>
          <a:p>
            <a:pPr>
              <a:lnSpc>
                <a:spcPct val="80000"/>
              </a:lnSpc>
              <a:spcBef>
                <a:spcPct val="20000"/>
              </a:spcBef>
              <a:buClr>
                <a:srgbClr val="006699"/>
              </a:buClr>
              <a:buFont typeface="Wingdings" pitchFamily="2" charset="2"/>
              <a:buChar char="§"/>
            </a:pPr>
            <a:endParaRPr lang="en-US" sz="1600" b="1"/>
          </a:p>
        </p:txBody>
      </p:sp>
      <p:sp>
        <p:nvSpPr>
          <p:cNvPr id="120837" name="Text Box 7"/>
          <p:cNvSpPr txBox="1">
            <a:spLocks noChangeArrowheads="1"/>
          </p:cNvSpPr>
          <p:nvPr/>
        </p:nvSpPr>
        <p:spPr bwMode="auto">
          <a:xfrm>
            <a:off x="2438400" y="2438400"/>
            <a:ext cx="1012825" cy="585788"/>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 typeface="Wingdings" pitchFamily="2" charset="2"/>
              <a:buNone/>
            </a:pPr>
            <a:r>
              <a:rPr lang="en-US" sz="1600" b="1">
                <a:solidFill>
                  <a:srgbClr val="000080"/>
                </a:solidFill>
                <a:cs typeface="Arial" charset="0"/>
              </a:rPr>
              <a:t>Annual Review Process</a:t>
            </a:r>
          </a:p>
        </p:txBody>
      </p:sp>
      <p:sp>
        <p:nvSpPr>
          <p:cNvPr id="120838" name="Text Box 8"/>
          <p:cNvSpPr txBox="1">
            <a:spLocks noChangeArrowheads="1"/>
          </p:cNvSpPr>
          <p:nvPr/>
        </p:nvSpPr>
        <p:spPr bwMode="auto">
          <a:xfrm>
            <a:off x="6400800" y="2438400"/>
            <a:ext cx="1481138" cy="446088"/>
          </a:xfrm>
          <a:prstGeom prst="rect">
            <a:avLst/>
          </a:prstGeom>
          <a:noFill/>
          <a:ln w="25400">
            <a:noFill/>
            <a:miter lim="800000"/>
            <a:headEnd/>
            <a:tailEnd/>
          </a:ln>
        </p:spPr>
        <p:txBody>
          <a:bodyPr lIns="0" tIns="0" rIns="0" bIns="0">
            <a:spAutoFit/>
          </a:bodyPr>
          <a:lstStyle/>
          <a:p>
            <a:pPr marL="290513" eaLnBrk="0" hangingPunct="0">
              <a:lnSpc>
                <a:spcPct val="80000"/>
              </a:lnSpc>
              <a:spcBef>
                <a:spcPct val="20000"/>
              </a:spcBef>
              <a:spcAft>
                <a:spcPct val="15000"/>
              </a:spcAft>
              <a:buClr>
                <a:srgbClr val="006699"/>
              </a:buClr>
              <a:buFont typeface="Wingdings" pitchFamily="2" charset="2"/>
              <a:buChar char="§"/>
            </a:pPr>
            <a:endParaRPr lang="en-US" sz="1400" b="1">
              <a:solidFill>
                <a:srgbClr val="000080"/>
              </a:solidFill>
              <a:cs typeface="Arial" charset="0"/>
            </a:endParaRPr>
          </a:p>
          <a:p>
            <a:pPr marL="290513" eaLnBrk="0" hangingPunct="0">
              <a:lnSpc>
                <a:spcPct val="80000"/>
              </a:lnSpc>
              <a:spcBef>
                <a:spcPct val="20000"/>
              </a:spcBef>
              <a:spcAft>
                <a:spcPct val="15000"/>
              </a:spcAft>
              <a:buClr>
                <a:srgbClr val="006699"/>
              </a:buClr>
              <a:buFont typeface="Wingdings" pitchFamily="2" charset="2"/>
              <a:buNone/>
            </a:pPr>
            <a:r>
              <a:rPr lang="en-US" sz="1600" b="1">
                <a:solidFill>
                  <a:srgbClr val="000080"/>
                </a:solidFill>
                <a:cs typeface="Arial" charset="0"/>
              </a:rPr>
              <a:t>Reporting</a:t>
            </a:r>
            <a:endParaRPr lang="en-US" sz="1600" b="1">
              <a:solidFill>
                <a:srgbClr val="000080"/>
              </a:solidFill>
              <a:latin typeface="Arial MT"/>
              <a:cs typeface="Arial" charset="0"/>
            </a:endParaRPr>
          </a:p>
        </p:txBody>
      </p:sp>
      <p:sp>
        <p:nvSpPr>
          <p:cNvPr id="120839" name="Text Box 9"/>
          <p:cNvSpPr txBox="1">
            <a:spLocks noChangeArrowheads="1"/>
          </p:cNvSpPr>
          <p:nvPr/>
        </p:nvSpPr>
        <p:spPr bwMode="auto">
          <a:xfrm>
            <a:off x="228600" y="3733800"/>
            <a:ext cx="2530475" cy="1452563"/>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Tx/>
              <a:buChar char="•"/>
            </a:pPr>
            <a:r>
              <a:rPr lang="en-US" sz="1600" b="1">
                <a:solidFill>
                  <a:srgbClr val="000000"/>
                </a:solidFill>
                <a:cs typeface="Arial" charset="0"/>
              </a:rPr>
              <a:t> Align the UNDAF annual review process with the national review process.</a:t>
            </a:r>
          </a:p>
          <a:p>
            <a:pPr eaLnBrk="0" hangingPunct="0">
              <a:lnSpc>
                <a:spcPct val="80000"/>
              </a:lnSpc>
              <a:spcBef>
                <a:spcPct val="20000"/>
              </a:spcBef>
              <a:spcAft>
                <a:spcPct val="15000"/>
              </a:spcAft>
              <a:buClr>
                <a:srgbClr val="006699"/>
              </a:buClr>
              <a:buFontTx/>
              <a:buChar char="•"/>
            </a:pPr>
            <a:r>
              <a:rPr lang="en-US" sz="1600" b="1">
                <a:solidFill>
                  <a:srgbClr val="000000"/>
                </a:solidFill>
                <a:cs typeface="Arial" charset="0"/>
              </a:rPr>
              <a:t> To facilitate this, interagency groups are formed around each national priority</a:t>
            </a:r>
          </a:p>
        </p:txBody>
      </p:sp>
      <p:sp>
        <p:nvSpPr>
          <p:cNvPr id="120840" name="Text Box 10"/>
          <p:cNvSpPr txBox="1">
            <a:spLocks noChangeArrowheads="1"/>
          </p:cNvSpPr>
          <p:nvPr/>
        </p:nvSpPr>
        <p:spPr bwMode="auto">
          <a:xfrm>
            <a:off x="3124200" y="5943600"/>
            <a:ext cx="4014788" cy="671513"/>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Tx/>
              <a:buChar char="•"/>
            </a:pPr>
            <a:r>
              <a:rPr lang="en-US" sz="1600" b="1">
                <a:solidFill>
                  <a:srgbClr val="000000"/>
                </a:solidFill>
                <a:cs typeface="Arial" charset="0"/>
              </a:rPr>
              <a:t> UNDAF evaluation is REQUIRED. </a:t>
            </a:r>
          </a:p>
          <a:p>
            <a:pPr eaLnBrk="0" hangingPunct="0">
              <a:lnSpc>
                <a:spcPct val="80000"/>
              </a:lnSpc>
              <a:spcBef>
                <a:spcPct val="20000"/>
              </a:spcBef>
              <a:spcAft>
                <a:spcPct val="15000"/>
              </a:spcAft>
              <a:buClr>
                <a:srgbClr val="006699"/>
              </a:buClr>
              <a:buFontTx/>
              <a:buChar char="•"/>
            </a:pPr>
            <a:r>
              <a:rPr lang="en-US" sz="1600" b="1">
                <a:solidFill>
                  <a:srgbClr val="000000"/>
                </a:solidFill>
                <a:cs typeface="Arial" charset="0"/>
              </a:rPr>
              <a:t> It is linked with national evaluations. However, the modalities are flexible.</a:t>
            </a:r>
          </a:p>
        </p:txBody>
      </p:sp>
      <p:sp>
        <p:nvSpPr>
          <p:cNvPr id="120841" name="Text Box 11"/>
          <p:cNvSpPr txBox="1">
            <a:spLocks noChangeArrowheads="1"/>
          </p:cNvSpPr>
          <p:nvPr/>
        </p:nvSpPr>
        <p:spPr bwMode="auto">
          <a:xfrm>
            <a:off x="6924675" y="3960813"/>
            <a:ext cx="1914525" cy="1257300"/>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Tx/>
              <a:buChar char="•"/>
            </a:pPr>
            <a:r>
              <a:rPr lang="en-US" sz="1600" b="1">
                <a:solidFill>
                  <a:srgbClr val="000000"/>
                </a:solidFill>
                <a:cs typeface="Arial" charset="0"/>
              </a:rPr>
              <a:t> Annual reporting is NOT required. </a:t>
            </a:r>
          </a:p>
          <a:p>
            <a:pPr eaLnBrk="0" hangingPunct="0">
              <a:lnSpc>
                <a:spcPct val="80000"/>
              </a:lnSpc>
              <a:spcBef>
                <a:spcPct val="20000"/>
              </a:spcBef>
              <a:spcAft>
                <a:spcPct val="15000"/>
              </a:spcAft>
              <a:buClr>
                <a:srgbClr val="006699"/>
              </a:buClr>
              <a:buFontTx/>
              <a:buChar char="•"/>
            </a:pPr>
            <a:r>
              <a:rPr lang="en-US" sz="1600" b="1">
                <a:solidFill>
                  <a:srgbClr val="000000"/>
                </a:solidFill>
                <a:cs typeface="Arial" charset="0"/>
              </a:rPr>
              <a:t> A single UNDAF progress report is required per UNDAF cycle.</a:t>
            </a:r>
          </a:p>
        </p:txBody>
      </p:sp>
      <p:sp>
        <p:nvSpPr>
          <p:cNvPr id="120842" name="Line 12"/>
          <p:cNvSpPr>
            <a:spLocks noChangeShapeType="1"/>
          </p:cNvSpPr>
          <p:nvPr/>
        </p:nvSpPr>
        <p:spPr bwMode="auto">
          <a:xfrm>
            <a:off x="3733800" y="2514600"/>
            <a:ext cx="2514600" cy="0"/>
          </a:xfrm>
          <a:prstGeom prst="line">
            <a:avLst/>
          </a:prstGeom>
          <a:noFill/>
          <a:ln w="57150">
            <a:solidFill>
              <a:srgbClr val="000080"/>
            </a:solidFill>
            <a:round/>
            <a:headEnd/>
            <a:tailEnd type="triangle" w="med" len="med"/>
          </a:ln>
        </p:spPr>
        <p:txBody>
          <a:bodyPr/>
          <a:lstStyle/>
          <a:p>
            <a:endParaRPr lang="en-US"/>
          </a:p>
        </p:txBody>
      </p:sp>
      <p:sp>
        <p:nvSpPr>
          <p:cNvPr id="120843" name="Line 13"/>
          <p:cNvSpPr>
            <a:spLocks noChangeShapeType="1"/>
          </p:cNvSpPr>
          <p:nvPr/>
        </p:nvSpPr>
        <p:spPr bwMode="auto">
          <a:xfrm flipH="1">
            <a:off x="5638800" y="3581400"/>
            <a:ext cx="914400" cy="838200"/>
          </a:xfrm>
          <a:prstGeom prst="line">
            <a:avLst/>
          </a:prstGeom>
          <a:noFill/>
          <a:ln w="57150">
            <a:solidFill>
              <a:srgbClr val="000080"/>
            </a:solidFill>
            <a:round/>
            <a:headEnd/>
            <a:tailEnd type="triangle" w="med" len="med"/>
          </a:ln>
        </p:spPr>
        <p:txBody>
          <a:bodyPr/>
          <a:lstStyle/>
          <a:p>
            <a:endParaRPr lang="en-US"/>
          </a:p>
        </p:txBody>
      </p:sp>
      <p:sp>
        <p:nvSpPr>
          <p:cNvPr id="120844" name="Line 14"/>
          <p:cNvSpPr>
            <a:spLocks noChangeShapeType="1"/>
          </p:cNvSpPr>
          <p:nvPr/>
        </p:nvSpPr>
        <p:spPr bwMode="auto">
          <a:xfrm flipH="1" flipV="1">
            <a:off x="3124200" y="3657600"/>
            <a:ext cx="838200" cy="762000"/>
          </a:xfrm>
          <a:prstGeom prst="line">
            <a:avLst/>
          </a:prstGeom>
          <a:noFill/>
          <a:ln w="57150">
            <a:solidFill>
              <a:srgbClr val="000080"/>
            </a:solidFill>
            <a:round/>
            <a:headEnd/>
            <a:tailEnd type="triangle" w="med" len="med"/>
          </a:ln>
        </p:spPr>
        <p:txBody>
          <a:bodyPr/>
          <a:lstStyle/>
          <a:p>
            <a:endParaRPr lang="en-US"/>
          </a:p>
        </p:txBody>
      </p:sp>
    </p:spTree>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idx="4294967295"/>
          </p:nvPr>
        </p:nvSpPr>
        <p:spPr/>
        <p:txBody>
          <a:bodyPr/>
          <a:lstStyle/>
          <a:p>
            <a:pPr eaLnBrk="1" hangingPunct="1"/>
            <a:r>
              <a:rPr lang="en-US" sz="3600" b="1" smtClean="0">
                <a:ea typeface="ＭＳ Ｐゴシック"/>
                <a:cs typeface="ＭＳ Ｐゴシック"/>
              </a:rPr>
              <a:t>A Human Rights Based Approach </a:t>
            </a:r>
            <a:br>
              <a:rPr lang="en-US" sz="3600" b="1" smtClean="0">
                <a:ea typeface="ＭＳ Ｐゴシック"/>
                <a:cs typeface="ＭＳ Ｐゴシック"/>
              </a:rPr>
            </a:br>
            <a:r>
              <a:rPr lang="en-US" sz="3600" b="1" smtClean="0">
                <a:ea typeface="ＭＳ Ｐゴシック"/>
                <a:cs typeface="ＭＳ Ｐゴシック"/>
              </a:rPr>
              <a:t>to Monitoring</a:t>
            </a:r>
          </a:p>
        </p:txBody>
      </p:sp>
      <p:sp>
        <p:nvSpPr>
          <p:cNvPr id="122882" name="Rectangle 3"/>
          <p:cNvSpPr>
            <a:spLocks noGrp="1" noChangeArrowheads="1"/>
          </p:cNvSpPr>
          <p:nvPr>
            <p:ph type="body" idx="4294967295"/>
          </p:nvPr>
        </p:nvSpPr>
        <p:spPr/>
        <p:txBody>
          <a:bodyPr/>
          <a:lstStyle/>
          <a:p>
            <a:pPr eaLnBrk="1" hangingPunct="1">
              <a:lnSpc>
                <a:spcPct val="90000"/>
              </a:lnSpc>
            </a:pPr>
            <a:r>
              <a:rPr lang="en-US" sz="2400" smtClean="0">
                <a:ea typeface="ＭＳ Ｐゴシック"/>
                <a:cs typeface="ＭＳ Ｐゴシック"/>
              </a:rPr>
              <a:t>A comprehensive M&amp;E plan sensitive to human rights concerns addresses:</a:t>
            </a:r>
          </a:p>
          <a:p>
            <a:pPr lvl="1" eaLnBrk="1" hangingPunct="1">
              <a:lnSpc>
                <a:spcPct val="90000"/>
              </a:lnSpc>
            </a:pPr>
            <a:r>
              <a:rPr lang="en-US" sz="2000" smtClean="0">
                <a:ea typeface="ＭＳ Ｐゴシック"/>
                <a:cs typeface="ＭＳ Ｐゴシック"/>
              </a:rPr>
              <a:t>Results and indicators</a:t>
            </a:r>
          </a:p>
          <a:p>
            <a:pPr lvl="1" eaLnBrk="1" hangingPunct="1">
              <a:lnSpc>
                <a:spcPct val="90000"/>
              </a:lnSpc>
            </a:pPr>
            <a:r>
              <a:rPr lang="en-US" sz="2000" smtClean="0">
                <a:ea typeface="ＭＳ Ｐゴシック"/>
                <a:cs typeface="ＭＳ Ｐゴシック"/>
              </a:rPr>
              <a:t>Processes (both development processes and processes for for monitoring and reporting)</a:t>
            </a:r>
          </a:p>
          <a:p>
            <a:pPr eaLnBrk="1" hangingPunct="1">
              <a:lnSpc>
                <a:spcPct val="90000"/>
              </a:lnSpc>
            </a:pPr>
            <a:endParaRPr lang="en-US" sz="2000" smtClean="0">
              <a:ea typeface="ＭＳ Ｐゴシック"/>
              <a:cs typeface="ＭＳ Ｐゴシック"/>
            </a:endParaRPr>
          </a:p>
          <a:p>
            <a:pPr eaLnBrk="1" hangingPunct="1">
              <a:lnSpc>
                <a:spcPct val="90000"/>
              </a:lnSpc>
            </a:pPr>
            <a:r>
              <a:rPr lang="en-US" sz="2400" smtClean="0">
                <a:ea typeface="ＭＳ Ｐゴシック"/>
                <a:cs typeface="ＭＳ Ｐゴシック"/>
              </a:rPr>
              <a:t>Process monitoring</a:t>
            </a:r>
          </a:p>
          <a:p>
            <a:pPr lvl="1" eaLnBrk="1" hangingPunct="1">
              <a:lnSpc>
                <a:spcPct val="90000"/>
              </a:lnSpc>
            </a:pPr>
            <a:r>
              <a:rPr lang="en-US" sz="2000" smtClean="0">
                <a:ea typeface="ＭＳ Ｐゴシック"/>
                <a:cs typeface="ＭＳ Ｐゴシック"/>
              </a:rPr>
              <a:t>Checks that vulnerable groups are involved in programme implementation and benefit equally from programme results</a:t>
            </a:r>
          </a:p>
          <a:p>
            <a:pPr lvl="1" eaLnBrk="1" hangingPunct="1">
              <a:lnSpc>
                <a:spcPct val="90000"/>
              </a:lnSpc>
            </a:pPr>
            <a:r>
              <a:rPr lang="en-US" sz="2000" smtClean="0">
                <a:ea typeface="ＭＳ Ｐゴシック"/>
                <a:cs typeface="ＭＳ Ｐゴシック"/>
              </a:rPr>
              <a:t>Ensures that intended beneficiaries are able to participate freely in monitoring and reporting processes</a:t>
            </a:r>
          </a:p>
          <a:p>
            <a:pPr lvl="1" eaLnBrk="1" hangingPunct="1">
              <a:lnSpc>
                <a:spcPct val="90000"/>
              </a:lnSpc>
            </a:pPr>
            <a:endParaRPr lang="en-US" sz="2000" smtClean="0">
              <a:ea typeface="ＭＳ Ｐゴシック"/>
              <a:cs typeface="ＭＳ Ｐゴシック"/>
            </a:endParaRPr>
          </a:p>
        </p:txBody>
      </p:sp>
      <p:sp>
        <p:nvSpPr>
          <p:cNvPr id="122883" name="Rectangle 7"/>
          <p:cNvSpPr>
            <a:spLocks noChangeArrowheads="1"/>
          </p:cNvSpPr>
          <p:nvPr/>
        </p:nvSpPr>
        <p:spPr bwMode="auto">
          <a:xfrm>
            <a:off x="7239000" y="3352800"/>
            <a:ext cx="277813" cy="287338"/>
          </a:xfrm>
          <a:prstGeom prst="rect">
            <a:avLst/>
          </a:prstGeom>
          <a:noFill/>
          <a:ln w="9525">
            <a:noFill/>
            <a:miter lim="800000"/>
            <a:headEnd/>
            <a:tailEnd/>
          </a:ln>
        </p:spPr>
        <p:txBody>
          <a:bodyPr wrap="none">
            <a:spAutoFit/>
          </a:bodyPr>
          <a:lstStyle/>
          <a:p>
            <a:pPr>
              <a:lnSpc>
                <a:spcPct val="80000"/>
              </a:lnSpc>
              <a:spcBef>
                <a:spcPct val="20000"/>
              </a:spcBef>
              <a:buClr>
                <a:srgbClr val="006699"/>
              </a:buClr>
              <a:buFont typeface="Wingdings" pitchFamily="2" charset="2"/>
              <a:buChar char="§"/>
            </a:pPr>
            <a:endParaRPr lang="en-US" sz="1600" b="1"/>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ChangeArrowheads="1"/>
          </p:cNvSpPr>
          <p:nvPr>
            <p:ph type="title" idx="4294967295"/>
          </p:nvPr>
        </p:nvSpPr>
        <p:spPr>
          <a:xfrm>
            <a:off x="1403350" y="274638"/>
            <a:ext cx="7283450" cy="1143000"/>
          </a:xfrm>
        </p:spPr>
        <p:txBody>
          <a:bodyPr/>
          <a:lstStyle/>
          <a:p>
            <a:pPr eaLnBrk="1" hangingPunct="1"/>
            <a:r>
              <a:rPr lang="en-US" sz="4000" b="1" smtClean="0">
                <a:ea typeface="ＭＳ Ｐゴシック"/>
                <a:cs typeface="ＭＳ Ｐゴシック"/>
              </a:rPr>
              <a:t>Some Fundamental Questions…</a:t>
            </a:r>
          </a:p>
        </p:txBody>
      </p:sp>
      <p:sp>
        <p:nvSpPr>
          <p:cNvPr id="124930" name="Rectangle 3"/>
          <p:cNvSpPr>
            <a:spLocks noGrp="1" noChangeArrowheads="1"/>
          </p:cNvSpPr>
          <p:nvPr>
            <p:ph type="body" idx="4294967295"/>
          </p:nvPr>
        </p:nvSpPr>
        <p:spPr/>
        <p:txBody>
          <a:bodyPr/>
          <a:lstStyle/>
          <a:p>
            <a:pPr eaLnBrk="1" hangingPunct="1">
              <a:lnSpc>
                <a:spcPct val="90000"/>
              </a:lnSpc>
            </a:pPr>
            <a:r>
              <a:rPr lang="en-US" sz="2800" smtClean="0">
                <a:ea typeface="ＭＳ Ｐゴシック"/>
                <a:cs typeface="ＭＳ Ｐゴシック"/>
              </a:rPr>
              <a:t>What to measure?</a:t>
            </a:r>
          </a:p>
          <a:p>
            <a:pPr eaLnBrk="1" hangingPunct="1">
              <a:lnSpc>
                <a:spcPct val="90000"/>
              </a:lnSpc>
            </a:pPr>
            <a:r>
              <a:rPr lang="en-US" sz="2800" smtClean="0">
                <a:ea typeface="ＭＳ Ｐゴシック"/>
                <a:cs typeface="ＭＳ Ｐゴシック"/>
              </a:rPr>
              <a:t>Who to involve?</a:t>
            </a:r>
          </a:p>
          <a:p>
            <a:pPr eaLnBrk="1" hangingPunct="1">
              <a:lnSpc>
                <a:spcPct val="90000"/>
              </a:lnSpc>
            </a:pPr>
            <a:r>
              <a:rPr lang="en-US" sz="2800" smtClean="0">
                <a:ea typeface="ＭＳ Ｐゴシック"/>
                <a:cs typeface="ＭＳ Ｐゴシック"/>
              </a:rPr>
              <a:t>How to measure?</a:t>
            </a:r>
          </a:p>
          <a:p>
            <a:pPr eaLnBrk="1" hangingPunct="1">
              <a:lnSpc>
                <a:spcPct val="90000"/>
              </a:lnSpc>
              <a:buFont typeface="Arial" charset="0"/>
              <a:buNone/>
            </a:pPr>
            <a:endParaRPr lang="en-US" sz="2800" smtClean="0">
              <a:ea typeface="ＭＳ Ｐゴシック"/>
              <a:cs typeface="ＭＳ Ｐゴシック"/>
            </a:endParaRPr>
          </a:p>
          <a:p>
            <a:pPr eaLnBrk="1" hangingPunct="1">
              <a:lnSpc>
                <a:spcPct val="90000"/>
              </a:lnSpc>
              <a:buFont typeface="Arial" charset="0"/>
              <a:buNone/>
            </a:pPr>
            <a:r>
              <a:rPr lang="en-US" sz="2800" smtClean="0">
                <a:ea typeface="ＭＳ Ｐゴシック"/>
                <a:cs typeface="ＭＳ Ｐゴシック"/>
              </a:rPr>
              <a:t>AND</a:t>
            </a:r>
          </a:p>
          <a:p>
            <a:pPr eaLnBrk="1" hangingPunct="1">
              <a:lnSpc>
                <a:spcPct val="90000"/>
              </a:lnSpc>
              <a:buFont typeface="Arial" charset="0"/>
              <a:buNone/>
            </a:pPr>
            <a:endParaRPr lang="en-US" sz="2800" smtClean="0">
              <a:ea typeface="ＭＳ Ｐゴシック"/>
              <a:cs typeface="ＭＳ Ｐゴシック"/>
            </a:endParaRPr>
          </a:p>
          <a:p>
            <a:pPr eaLnBrk="1" hangingPunct="1">
              <a:lnSpc>
                <a:spcPct val="90000"/>
              </a:lnSpc>
            </a:pPr>
            <a:r>
              <a:rPr lang="en-US" sz="2800" smtClean="0">
                <a:ea typeface="ＭＳ Ｐゴシック"/>
                <a:cs typeface="ＭＳ Ｐゴシック"/>
              </a:rPr>
              <a:t>How is M&amp;E process addressing participation, non-discrimination and accountability? (see checklist)</a:t>
            </a:r>
          </a:p>
          <a:p>
            <a:pPr eaLnBrk="1" hangingPunct="1">
              <a:lnSpc>
                <a:spcPct val="90000"/>
              </a:lnSpc>
              <a:buFont typeface="Arial" charset="0"/>
              <a:buNone/>
            </a:pPr>
            <a:endParaRPr lang="en-US" sz="2800" smtClean="0">
              <a:ea typeface="ＭＳ Ｐゴシック"/>
              <a:cs typeface="ＭＳ Ｐゴシック"/>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pPr eaLnBrk="1" hangingPunct="1">
              <a:defRPr/>
            </a:pPr>
            <a:r>
              <a:rPr lang="en-US" b="1" smtClean="0">
                <a:ea typeface="ＭＳ Ｐゴシック" pitchFamily="34" charset="-128"/>
              </a:rPr>
              <a:t>What to Measure?</a:t>
            </a:r>
            <a:r>
              <a:rPr lang="en-US" smtClean="0">
                <a:effectLst>
                  <a:outerShdw blurRad="38100" dist="38100" dir="2700000" algn="tl">
                    <a:srgbClr val="C0C0C0"/>
                  </a:outerShdw>
                </a:effectLst>
                <a:latin typeface="Helvetica" charset="0"/>
                <a:ea typeface="ＭＳ Ｐゴシック" pitchFamily="34" charset="-128"/>
              </a:rPr>
              <a:t> </a:t>
            </a:r>
          </a:p>
        </p:txBody>
      </p:sp>
      <p:sp>
        <p:nvSpPr>
          <p:cNvPr id="126978" name="Rectangle 3"/>
          <p:cNvSpPr>
            <a:spLocks noGrp="1" noChangeArrowheads="1"/>
          </p:cNvSpPr>
          <p:nvPr>
            <p:ph type="body" idx="4294967295"/>
          </p:nvPr>
        </p:nvSpPr>
        <p:spPr>
          <a:xfrm>
            <a:off x="457200" y="1566863"/>
            <a:ext cx="8229600" cy="4525962"/>
          </a:xfrm>
        </p:spPr>
        <p:txBody>
          <a:bodyPr/>
          <a:lstStyle/>
          <a:p>
            <a:pPr eaLnBrk="1" hangingPunct="1">
              <a:lnSpc>
                <a:spcPct val="90000"/>
              </a:lnSpc>
            </a:pPr>
            <a:r>
              <a:rPr lang="en-US" sz="3600" smtClean="0">
                <a:ea typeface="ＭＳ Ｐゴシック"/>
                <a:cs typeface="ＭＳ Ｐゴシック"/>
              </a:rPr>
              <a:t>Ideally:</a:t>
            </a:r>
          </a:p>
          <a:p>
            <a:pPr lvl="1" eaLnBrk="1" hangingPunct="1">
              <a:lnSpc>
                <a:spcPct val="90000"/>
              </a:lnSpc>
            </a:pPr>
            <a:r>
              <a:rPr lang="en-US" sz="3200" smtClean="0">
                <a:ea typeface="ＭＳ Ｐゴシック"/>
                <a:cs typeface="ＭＳ Ｐゴシック"/>
              </a:rPr>
              <a:t> Results</a:t>
            </a:r>
          </a:p>
          <a:p>
            <a:pPr lvl="2" eaLnBrk="1" hangingPunct="1">
              <a:lnSpc>
                <a:spcPct val="90000"/>
              </a:lnSpc>
              <a:buFont typeface="Wingdings" pitchFamily="2" charset="2"/>
              <a:buChar char="Ø"/>
            </a:pPr>
            <a:r>
              <a:rPr lang="en-CA" smtClean="0">
                <a:ea typeface="ＭＳ Ｐゴシック"/>
                <a:cs typeface="ＭＳ Ｐゴシック"/>
              </a:rPr>
              <a:t>Outputs</a:t>
            </a:r>
          </a:p>
          <a:p>
            <a:pPr lvl="2" eaLnBrk="1" hangingPunct="1">
              <a:lnSpc>
                <a:spcPct val="90000"/>
              </a:lnSpc>
              <a:buFont typeface="Wingdings" pitchFamily="2" charset="2"/>
              <a:buChar char="Ø"/>
            </a:pPr>
            <a:r>
              <a:rPr lang="en-CA" smtClean="0">
                <a:ea typeface="ＭＳ Ｐゴシック"/>
                <a:cs typeface="ＭＳ Ｐゴシック"/>
              </a:rPr>
              <a:t>Outcomes</a:t>
            </a:r>
          </a:p>
          <a:p>
            <a:pPr lvl="2" eaLnBrk="1" hangingPunct="1">
              <a:lnSpc>
                <a:spcPct val="90000"/>
              </a:lnSpc>
              <a:buFont typeface="Wingdings" pitchFamily="2" charset="2"/>
              <a:buChar char="Ø"/>
            </a:pPr>
            <a:r>
              <a:rPr lang="en-CA" smtClean="0">
                <a:ea typeface="ＭＳ Ｐゴシック"/>
                <a:cs typeface="ＭＳ Ｐゴシック"/>
              </a:rPr>
              <a:t>Impacts </a:t>
            </a:r>
            <a:r>
              <a:rPr lang="en-CA" sz="2000" smtClean="0">
                <a:ea typeface="ＭＳ Ｐゴシック"/>
                <a:cs typeface="ＭＳ Ｐゴシック"/>
              </a:rPr>
              <a:t>(</a:t>
            </a:r>
            <a:r>
              <a:rPr lang="en-CA" sz="2000" i="1" smtClean="0">
                <a:ea typeface="ＭＳ Ｐゴシック"/>
                <a:cs typeface="ＭＳ Ｐゴシック"/>
              </a:rPr>
              <a:t>often tied to National monitoring systems for the National Plans, PRSs, and MDGs</a:t>
            </a:r>
            <a:r>
              <a:rPr lang="en-CA" sz="2000" smtClean="0">
                <a:ea typeface="ＭＳ Ｐゴシック"/>
                <a:cs typeface="ＭＳ Ｐゴシック"/>
              </a:rPr>
              <a:t>)</a:t>
            </a:r>
          </a:p>
          <a:p>
            <a:pPr lvl="1" eaLnBrk="1" hangingPunct="1">
              <a:lnSpc>
                <a:spcPct val="90000"/>
              </a:lnSpc>
            </a:pPr>
            <a:endParaRPr lang="en-US" sz="3200" smtClean="0">
              <a:ea typeface="ＭＳ Ｐゴシック"/>
              <a:cs typeface="ＭＳ Ｐゴシック"/>
            </a:endParaRPr>
          </a:p>
          <a:p>
            <a:pPr lvl="1" eaLnBrk="1" hangingPunct="1">
              <a:lnSpc>
                <a:spcPct val="90000"/>
              </a:lnSpc>
            </a:pPr>
            <a:r>
              <a:rPr lang="en-US" sz="3200" smtClean="0">
                <a:ea typeface="ＭＳ Ｐゴシック"/>
                <a:cs typeface="ＭＳ Ｐゴシック"/>
              </a:rPr>
              <a:t> Mechanisms and processes for programme implementation, monitoring and reporting</a:t>
            </a:r>
          </a:p>
          <a:p>
            <a:pPr lvl="1" eaLnBrk="1" hangingPunct="1">
              <a:lnSpc>
                <a:spcPct val="90000"/>
              </a:lnSpc>
            </a:pPr>
            <a:endParaRPr lang="en-US" sz="3200" smtClean="0">
              <a:ea typeface="ＭＳ Ｐゴシック"/>
              <a:cs typeface="ＭＳ Ｐゴシック"/>
            </a:endParaRPr>
          </a:p>
          <a:p>
            <a:pPr lvl="1" eaLnBrk="1" hangingPunct="1">
              <a:lnSpc>
                <a:spcPct val="90000"/>
              </a:lnSpc>
              <a:buFont typeface="Arial" charset="0"/>
              <a:buNone/>
            </a:pPr>
            <a:endParaRPr lang="en-US" sz="1800" smtClean="0">
              <a:latin typeface="Times New Roman" pitchFamily="18"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idx="4294967295"/>
          </p:nvPr>
        </p:nvSpPr>
        <p:spPr/>
        <p:txBody>
          <a:bodyPr/>
          <a:lstStyle/>
          <a:p>
            <a:pPr eaLnBrk="1" hangingPunct="1"/>
            <a:r>
              <a:rPr lang="en-US" b="1" smtClean="0">
                <a:ea typeface="ＭＳ Ｐゴシック"/>
                <a:cs typeface="ＭＳ Ｐゴシック"/>
              </a:rPr>
              <a:t>Who to Involve?</a:t>
            </a:r>
          </a:p>
        </p:txBody>
      </p:sp>
      <p:sp>
        <p:nvSpPr>
          <p:cNvPr id="129026" name="Rectangle 3"/>
          <p:cNvSpPr>
            <a:spLocks noGrp="1" noChangeArrowheads="1"/>
          </p:cNvSpPr>
          <p:nvPr>
            <p:ph type="body" idx="4294967295"/>
          </p:nvPr>
        </p:nvSpPr>
        <p:spPr/>
        <p:txBody>
          <a:bodyPr/>
          <a:lstStyle/>
          <a:p>
            <a:pPr eaLnBrk="1" hangingPunct="1"/>
            <a:r>
              <a:rPr lang="en-US" sz="2800" smtClean="0">
                <a:ea typeface="ＭＳ Ｐゴシック"/>
                <a:cs typeface="ＭＳ Ｐゴシック"/>
              </a:rPr>
              <a:t>Another way of thinking about how to apply principles of ‘participation and inclusion’ to M&amp;E process</a:t>
            </a:r>
          </a:p>
          <a:p>
            <a:pPr eaLnBrk="1" hangingPunct="1"/>
            <a:endParaRPr lang="en-US" sz="2800" smtClean="0">
              <a:ea typeface="ＭＳ Ｐゴシック"/>
              <a:cs typeface="ＭＳ Ｐゴシック"/>
            </a:endParaRPr>
          </a:p>
          <a:p>
            <a:pPr eaLnBrk="1" hangingPunct="1"/>
            <a:r>
              <a:rPr lang="en-US" sz="2800" smtClean="0">
                <a:ea typeface="ＭＳ Ｐゴシック"/>
                <a:cs typeface="ＭＳ Ｐゴシック"/>
              </a:rPr>
              <a:t>A HRBA </a:t>
            </a:r>
          </a:p>
          <a:p>
            <a:pPr lvl="1" eaLnBrk="1" hangingPunct="1"/>
            <a:r>
              <a:rPr lang="en-US" sz="2400" smtClean="0">
                <a:ea typeface="ＭＳ Ｐゴシック"/>
                <a:cs typeface="ＭＳ Ｐゴシック"/>
              </a:rPr>
              <a:t>Ensures that both rights-holders and duty-bearers are involved in M&amp;E</a:t>
            </a:r>
          </a:p>
          <a:p>
            <a:pPr lvl="1" eaLnBrk="1" hangingPunct="1"/>
            <a:r>
              <a:rPr lang="en-US" sz="2400" smtClean="0">
                <a:ea typeface="ＭＳ Ｐゴシック"/>
                <a:cs typeface="ＭＳ Ｐゴシック"/>
              </a:rPr>
              <a:t>Will pay special attention to measures that include vulnerable groups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ChangeArrowheads="1"/>
          </p:cNvSpPr>
          <p:nvPr>
            <p:ph type="title" idx="4294967295"/>
          </p:nvPr>
        </p:nvSpPr>
        <p:spPr>
          <a:xfrm>
            <a:off x="684213" y="188913"/>
            <a:ext cx="7772400" cy="936625"/>
          </a:xfrm>
        </p:spPr>
        <p:txBody>
          <a:bodyPr/>
          <a:lstStyle/>
          <a:p>
            <a:pPr eaLnBrk="1" hangingPunct="1"/>
            <a:r>
              <a:rPr lang="en-US" b="1" smtClean="0">
                <a:ea typeface="ＭＳ Ｐゴシック"/>
                <a:cs typeface="ＭＳ Ｐゴシック"/>
              </a:rPr>
              <a:t>How to Measure?</a:t>
            </a:r>
          </a:p>
        </p:txBody>
      </p:sp>
      <p:sp>
        <p:nvSpPr>
          <p:cNvPr id="131074" name="Rectangle 3"/>
          <p:cNvSpPr>
            <a:spLocks noGrp="1" noChangeArrowheads="1"/>
          </p:cNvSpPr>
          <p:nvPr>
            <p:ph type="body" idx="4294967295"/>
          </p:nvPr>
        </p:nvSpPr>
        <p:spPr>
          <a:xfrm>
            <a:off x="539750" y="1412875"/>
            <a:ext cx="8229600" cy="4525963"/>
          </a:xfrm>
        </p:spPr>
        <p:txBody>
          <a:bodyPr/>
          <a:lstStyle/>
          <a:p>
            <a:pPr eaLnBrk="1" hangingPunct="1">
              <a:spcBef>
                <a:spcPct val="0"/>
              </a:spcBef>
              <a:spcAft>
                <a:spcPts val="600"/>
              </a:spcAft>
            </a:pPr>
            <a:r>
              <a:rPr lang="en-GB" sz="2800" dirty="0" smtClean="0">
                <a:ea typeface="ＭＳ Ｐゴシック"/>
                <a:cs typeface="Arial" charset="0"/>
              </a:rPr>
              <a:t>Human rights principles and standards guide the selection of indicators and the development of monitoring and reporting systems </a:t>
            </a:r>
          </a:p>
          <a:p>
            <a:pPr eaLnBrk="1" hangingPunct="1">
              <a:spcBef>
                <a:spcPct val="0"/>
              </a:spcBef>
              <a:spcAft>
                <a:spcPts val="600"/>
              </a:spcAft>
            </a:pPr>
            <a:r>
              <a:rPr lang="en-GB" sz="2800" dirty="0" smtClean="0">
                <a:ea typeface="ＭＳ Ｐゴシック"/>
                <a:cs typeface="Arial" charset="0"/>
              </a:rPr>
              <a:t>Indicators should be chosen that:</a:t>
            </a:r>
          </a:p>
          <a:p>
            <a:pPr lvl="1" eaLnBrk="1" hangingPunct="1">
              <a:spcBef>
                <a:spcPct val="0"/>
              </a:spcBef>
              <a:spcAft>
                <a:spcPts val="600"/>
              </a:spcAft>
            </a:pPr>
            <a:r>
              <a:rPr lang="en-GB" sz="2400" dirty="0" smtClean="0">
                <a:ea typeface="ＭＳ Ｐゴシック"/>
                <a:cs typeface="Arial" charset="0"/>
              </a:rPr>
              <a:t>Capture the extent to which human rights principles have been incorporated into all stages of the programme</a:t>
            </a:r>
          </a:p>
          <a:p>
            <a:pPr lvl="1" eaLnBrk="1" hangingPunct="1">
              <a:spcBef>
                <a:spcPct val="0"/>
              </a:spcBef>
              <a:spcAft>
                <a:spcPts val="600"/>
              </a:spcAft>
            </a:pPr>
            <a:r>
              <a:rPr lang="en-GB" sz="2400" dirty="0" smtClean="0">
                <a:ea typeface="ＭＳ Ｐゴシック"/>
                <a:cs typeface="Arial" charset="0"/>
              </a:rPr>
              <a:t>Demonstrate how incorporating human rights standards has contributed to overall </a:t>
            </a:r>
            <a:r>
              <a:rPr lang="en-GB" sz="2400" smtClean="0">
                <a:ea typeface="ＭＳ Ｐゴシック"/>
                <a:cs typeface="Arial" charset="0"/>
              </a:rPr>
              <a:t>programme effectiveness</a:t>
            </a:r>
            <a:endParaRPr lang="en-GB" sz="2000" i="1" dirty="0" smtClean="0">
              <a:solidFill>
                <a:srgbClr val="FF0000"/>
              </a:solidFill>
              <a:ea typeface="ＭＳ Ｐゴシック"/>
              <a:cs typeface="Arial" charset="0"/>
            </a:endParaRPr>
          </a:p>
          <a:p>
            <a:pPr eaLnBrk="1" hangingPunct="1">
              <a:spcBef>
                <a:spcPct val="0"/>
              </a:spcBef>
              <a:spcAft>
                <a:spcPts val="600"/>
              </a:spcAft>
            </a:pPr>
            <a:r>
              <a:rPr lang="en-US" sz="2800" dirty="0" smtClean="0">
                <a:ea typeface="ＭＳ Ｐゴシック"/>
                <a:cs typeface="Arial" charset="0"/>
              </a:rPr>
              <a:t>Processes must be non-discriminatory, participatory and accountable</a:t>
            </a:r>
          </a:p>
          <a:p>
            <a:pPr lvl="1" eaLnBrk="1" hangingPunct="1">
              <a:spcBef>
                <a:spcPct val="0"/>
              </a:spcBef>
              <a:spcAft>
                <a:spcPts val="600"/>
              </a:spcAft>
            </a:pPr>
            <a:r>
              <a:rPr lang="en-US" sz="2400" dirty="0" smtClean="0">
                <a:ea typeface="ＭＳ Ｐゴシック"/>
                <a:cs typeface="Arial" charset="0"/>
              </a:rPr>
              <a:t>Be wary of “elite capture”</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2"/>
          <p:cNvSpPr>
            <a:spLocks noGrp="1" noChangeArrowheads="1"/>
          </p:cNvSpPr>
          <p:nvPr>
            <p:ph type="title" idx="4294967295"/>
          </p:nvPr>
        </p:nvSpPr>
        <p:spPr/>
        <p:txBody>
          <a:bodyPr/>
          <a:lstStyle/>
          <a:p>
            <a:pPr eaLnBrk="1" hangingPunct="1"/>
            <a:r>
              <a:rPr lang="en-US" b="1" smtClean="0"/>
              <a:t>What is an indicator?</a:t>
            </a:r>
            <a:br>
              <a:rPr lang="en-US" b="1" smtClean="0"/>
            </a:br>
            <a:endParaRPr lang="en-US" b="1" smtClean="0"/>
          </a:p>
        </p:txBody>
      </p:sp>
      <p:sp>
        <p:nvSpPr>
          <p:cNvPr id="133122" name="Rectangle 3"/>
          <p:cNvSpPr>
            <a:spLocks noGrp="1" noChangeArrowheads="1"/>
          </p:cNvSpPr>
          <p:nvPr>
            <p:ph type="body" idx="4294967295"/>
          </p:nvPr>
        </p:nvSpPr>
        <p:spPr>
          <a:xfrm>
            <a:off x="323850" y="2420938"/>
            <a:ext cx="8496300" cy="4751387"/>
          </a:xfrm>
        </p:spPr>
        <p:txBody>
          <a:bodyPr/>
          <a:lstStyle/>
          <a:p>
            <a:pPr eaLnBrk="1" hangingPunct="1">
              <a:spcBef>
                <a:spcPct val="0"/>
              </a:spcBef>
              <a:buClr>
                <a:schemeClr val="tx1"/>
              </a:buClr>
              <a:buFont typeface="Wingdings" pitchFamily="2" charset="2"/>
              <a:buNone/>
            </a:pPr>
            <a:r>
              <a:rPr lang="en-GB" sz="2800" b="1" smtClean="0">
                <a:cs typeface="Times New Roman" pitchFamily="18" charset="0"/>
              </a:rPr>
              <a:t>	</a:t>
            </a:r>
            <a:r>
              <a:rPr lang="en-GB" smtClean="0">
                <a:cs typeface="Times New Roman" pitchFamily="18" charset="0"/>
              </a:rPr>
              <a:t>A tool to measure evidence of progress towards a result or that a result has been achieved</a:t>
            </a:r>
          </a:p>
          <a:p>
            <a:pPr eaLnBrk="1" hangingPunct="1">
              <a:spcBef>
                <a:spcPct val="0"/>
              </a:spcBef>
              <a:buClr>
                <a:schemeClr val="tx1"/>
              </a:buClr>
              <a:buFont typeface="Wingdings" pitchFamily="2" charset="2"/>
              <a:buNone/>
            </a:pPr>
            <a:endParaRPr lang="en-GB" smtClean="0">
              <a:cs typeface="Times New Roman" pitchFamily="18" charset="0"/>
            </a:endParaRPr>
          </a:p>
          <a:p>
            <a:pPr lvl="1" eaLnBrk="1" hangingPunct="1">
              <a:spcBef>
                <a:spcPct val="0"/>
              </a:spcBef>
              <a:buFont typeface="Wingdings" pitchFamily="2" charset="2"/>
              <a:buNone/>
            </a:pPr>
            <a:endParaRPr lang="en-US" sz="32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2"/>
          <p:cNvSpPr>
            <a:spLocks noGrp="1"/>
          </p:cNvSpPr>
          <p:nvPr>
            <p:ph type="title" idx="4294967295"/>
          </p:nvPr>
        </p:nvSpPr>
        <p:spPr/>
        <p:txBody>
          <a:bodyPr/>
          <a:lstStyle/>
          <a:p>
            <a:pPr eaLnBrk="1" hangingPunct="1"/>
            <a:r>
              <a:rPr lang="en-US" b="1" smtClean="0"/>
              <a:t>Indicators</a:t>
            </a:r>
            <a:endParaRPr lang="ja-JP" altLang="en-US" b="1" smtClean="0">
              <a:cs typeface="ＭＳ Ｐゴシック"/>
            </a:endParaRPr>
          </a:p>
        </p:txBody>
      </p:sp>
      <p:sp>
        <p:nvSpPr>
          <p:cNvPr id="135170" name="Rectangle 2"/>
          <p:cNvSpPr>
            <a:spLocks noGrp="1" noChangeArrowheads="1"/>
          </p:cNvSpPr>
          <p:nvPr>
            <p:ph idx="4294967295"/>
          </p:nvPr>
        </p:nvSpPr>
        <p:spPr/>
        <p:txBody>
          <a:bodyPr/>
          <a:lstStyle/>
          <a:p>
            <a:pPr eaLnBrk="1" hangingPunct="1">
              <a:lnSpc>
                <a:spcPct val="90000"/>
              </a:lnSpc>
              <a:spcAft>
                <a:spcPct val="35000"/>
              </a:spcAft>
              <a:buFont typeface="Arial" charset="0"/>
              <a:buNone/>
            </a:pPr>
            <a:r>
              <a:rPr lang="es-ES" altLang="ja-JP" sz="1800" b="1" i="1" smtClean="0">
                <a:solidFill>
                  <a:srgbClr val="000000"/>
                </a:solidFill>
                <a:ea typeface="ＭＳ 明朝"/>
                <a:cs typeface="Arial" charset="0"/>
              </a:rPr>
              <a:t>“ </a:t>
            </a:r>
            <a:r>
              <a:rPr lang="es-ES" altLang="ja-JP" sz="2400" b="1" i="1" smtClean="0">
                <a:solidFill>
                  <a:schemeClr val="accent2"/>
                </a:solidFill>
                <a:ea typeface="ＭＳ 明朝"/>
                <a:cs typeface="Arial" charset="0"/>
              </a:rPr>
              <a:t>Tools to measure evidence of progress towards a result or that a result has been achieved”</a:t>
            </a:r>
            <a:r>
              <a:rPr lang="es-ES" altLang="ja-JP" sz="1800" b="1" i="1" smtClean="0">
                <a:solidFill>
                  <a:srgbClr val="000000"/>
                </a:solidFill>
                <a:ea typeface="ＭＳ 明朝"/>
                <a:cs typeface="Arial" charset="0"/>
              </a:rPr>
              <a:t> </a:t>
            </a:r>
          </a:p>
          <a:p>
            <a:pPr eaLnBrk="1" hangingPunct="1">
              <a:lnSpc>
                <a:spcPct val="90000"/>
              </a:lnSpc>
              <a:spcAft>
                <a:spcPct val="35000"/>
              </a:spcAft>
              <a:buFont typeface="Arial" charset="0"/>
              <a:buNone/>
            </a:pPr>
            <a:endParaRPr lang="es-ES" altLang="ja-JP" sz="1800" b="1" i="1" smtClean="0">
              <a:solidFill>
                <a:srgbClr val="000000"/>
              </a:solidFill>
              <a:ea typeface="ＭＳ 明朝"/>
              <a:cs typeface="Arial" charset="0"/>
            </a:endParaRPr>
          </a:p>
          <a:p>
            <a:pPr eaLnBrk="1" hangingPunct="1">
              <a:lnSpc>
                <a:spcPct val="90000"/>
              </a:lnSpc>
              <a:spcAft>
                <a:spcPct val="35000"/>
              </a:spcAft>
              <a:buFont typeface="Arial" charset="0"/>
              <a:buNone/>
            </a:pPr>
            <a:r>
              <a:rPr lang="es-ES" altLang="ja-JP" sz="2000" u="sng" smtClean="0">
                <a:solidFill>
                  <a:srgbClr val="000000"/>
                </a:solidFill>
                <a:ea typeface="ＭＳ 明朝"/>
                <a:cs typeface="Arial" charset="0"/>
              </a:rPr>
              <a:t>Technical Qualities</a:t>
            </a:r>
            <a:r>
              <a:rPr lang="es-ES" altLang="ja-JP" sz="2000" b="1" u="sng" smtClean="0">
                <a:solidFill>
                  <a:srgbClr val="000000"/>
                </a:solidFill>
                <a:ea typeface="ＭＳ 明朝"/>
                <a:cs typeface="Arial" charset="0"/>
              </a:rPr>
              <a:t>: </a:t>
            </a:r>
          </a:p>
          <a:p>
            <a:pPr eaLnBrk="1" hangingPunct="1">
              <a:lnSpc>
                <a:spcPct val="90000"/>
              </a:lnSpc>
              <a:spcAft>
                <a:spcPct val="35000"/>
              </a:spcAft>
              <a:buFont typeface="Wingdings" pitchFamily="2" charset="2"/>
              <a:buChar char=""/>
            </a:pPr>
            <a:r>
              <a:rPr lang="es-ES" altLang="ja-JP" sz="2000" smtClean="0">
                <a:solidFill>
                  <a:srgbClr val="000000"/>
                </a:solidFill>
                <a:ea typeface="ＭＳ 明朝"/>
                <a:cs typeface="Arial" charset="0"/>
              </a:rPr>
              <a:t>Indicators must be able to be reliably replicated and objective</a:t>
            </a:r>
          </a:p>
          <a:p>
            <a:pPr eaLnBrk="1" hangingPunct="1">
              <a:lnSpc>
                <a:spcPct val="90000"/>
              </a:lnSpc>
              <a:spcAft>
                <a:spcPct val="35000"/>
              </a:spcAft>
              <a:buFont typeface="Wingdings" pitchFamily="2" charset="2"/>
              <a:buChar char=""/>
            </a:pPr>
            <a:r>
              <a:rPr lang="es-ES" altLang="ja-JP" sz="2000" smtClean="0">
                <a:solidFill>
                  <a:srgbClr val="000000"/>
                </a:solidFill>
                <a:ea typeface="ＭＳ 明朝"/>
                <a:cs typeface="Arial" charset="0"/>
              </a:rPr>
              <a:t>Good and clear outcomes and outputs are necessary to generate good indicators</a:t>
            </a:r>
          </a:p>
          <a:p>
            <a:pPr eaLnBrk="1" hangingPunct="1">
              <a:lnSpc>
                <a:spcPct val="90000"/>
              </a:lnSpc>
              <a:spcAft>
                <a:spcPct val="35000"/>
              </a:spcAft>
              <a:buFont typeface="Wingdings" pitchFamily="2" charset="2"/>
              <a:buChar char=""/>
            </a:pPr>
            <a:r>
              <a:rPr lang="es-ES" altLang="ja-JP" sz="2000" smtClean="0">
                <a:solidFill>
                  <a:srgbClr val="000000"/>
                </a:solidFill>
                <a:ea typeface="ＭＳ 明朝"/>
                <a:cs typeface="Arial" charset="0"/>
              </a:rPr>
              <a:t>Indicators must have a direct relationship to the outcomes or outputs they are measuring</a:t>
            </a:r>
          </a:p>
          <a:p>
            <a:pPr eaLnBrk="1" hangingPunct="1">
              <a:lnSpc>
                <a:spcPct val="90000"/>
              </a:lnSpc>
              <a:spcAft>
                <a:spcPct val="35000"/>
              </a:spcAft>
              <a:buFont typeface="Wingdings" pitchFamily="2" charset="2"/>
              <a:buChar char=""/>
            </a:pPr>
            <a:r>
              <a:rPr lang="es-ES" altLang="ja-JP" sz="2000" smtClean="0">
                <a:solidFill>
                  <a:srgbClr val="000000"/>
                </a:solidFill>
                <a:ea typeface="ＭＳ 明朝"/>
                <a:cs typeface="Arial" charset="0"/>
              </a:rPr>
              <a:t>Indicators must be accompanied by baselines and targets</a:t>
            </a:r>
          </a:p>
          <a:p>
            <a:pPr eaLnBrk="1" hangingPunct="1">
              <a:lnSpc>
                <a:spcPct val="90000"/>
              </a:lnSpc>
              <a:spcAft>
                <a:spcPct val="35000"/>
              </a:spcAft>
              <a:buFont typeface="Arial" charset="0"/>
              <a:buNone/>
            </a:pPr>
            <a:r>
              <a:rPr lang="es-ES" altLang="ja-JP" sz="2000" b="1" smtClean="0">
                <a:solidFill>
                  <a:srgbClr val="000000"/>
                </a:solidFill>
                <a:ea typeface="ＭＳ 明朝"/>
                <a:cs typeface="Arial" charset="0"/>
              </a:rPr>
              <a:t> </a:t>
            </a:r>
            <a:endParaRPr lang="en-US" altLang="ja-JP" sz="2000" b="1" smtClean="0">
              <a:solidFill>
                <a:srgbClr val="000000"/>
              </a:solidFill>
              <a:ea typeface="ＭＳ 明朝"/>
              <a:cs typeface="Arial" charset="0"/>
            </a:endParaRP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Rectangle 2"/>
          <p:cNvSpPr>
            <a:spLocks noGrp="1" noChangeArrowheads="1"/>
          </p:cNvSpPr>
          <p:nvPr>
            <p:ph type="body" idx="4294967295"/>
          </p:nvPr>
        </p:nvSpPr>
        <p:spPr>
          <a:xfrm>
            <a:off x="685800" y="765175"/>
            <a:ext cx="7772400" cy="5616575"/>
          </a:xfrm>
        </p:spPr>
        <p:txBody>
          <a:bodyPr/>
          <a:lstStyle/>
          <a:p>
            <a:pPr algn="ctr" eaLnBrk="1" hangingPunct="1">
              <a:spcAft>
                <a:spcPct val="35000"/>
              </a:spcAft>
              <a:buFont typeface="Arial" charset="0"/>
              <a:buNone/>
            </a:pPr>
            <a:r>
              <a:rPr lang="en-US" sz="2800" b="1" smtClean="0"/>
              <a:t>Indicators</a:t>
            </a:r>
          </a:p>
          <a:p>
            <a:pPr eaLnBrk="1" hangingPunct="1">
              <a:spcAft>
                <a:spcPct val="55000"/>
              </a:spcAft>
              <a:buClr>
                <a:srgbClr val="006699"/>
              </a:buClr>
              <a:buFont typeface="Wingdings" pitchFamily="2" charset="2"/>
              <a:buChar char="§"/>
            </a:pPr>
            <a:r>
              <a:rPr lang="en-US" altLang="ja-JP" sz="2800" smtClean="0">
                <a:cs typeface="ＭＳ Ｐゴシック"/>
              </a:rPr>
              <a:t>Indicators describe how the intended results will be measured - accountability</a:t>
            </a:r>
            <a:endParaRPr lang="en-US" sz="2800" smtClean="0"/>
          </a:p>
          <a:p>
            <a:pPr eaLnBrk="1" hangingPunct="1">
              <a:spcAft>
                <a:spcPct val="55000"/>
              </a:spcAft>
              <a:buClr>
                <a:srgbClr val="006699"/>
              </a:buClr>
              <a:buFont typeface="Wingdings" pitchFamily="2" charset="2"/>
              <a:buChar char="§"/>
            </a:pPr>
            <a:r>
              <a:rPr lang="en-US" altLang="ja-JP" sz="2800" smtClean="0">
                <a:cs typeface="ＭＳ Ｐゴシック"/>
              </a:rPr>
              <a:t>Objectively verifiable measures of a particular condition</a:t>
            </a:r>
            <a:endParaRPr lang="en-US" sz="2800" smtClean="0"/>
          </a:p>
          <a:p>
            <a:pPr eaLnBrk="1" hangingPunct="1">
              <a:spcAft>
                <a:spcPct val="55000"/>
              </a:spcAft>
              <a:buClr>
                <a:srgbClr val="006699"/>
              </a:buClr>
              <a:buFont typeface="Wingdings" pitchFamily="2" charset="2"/>
              <a:buChar char="§"/>
            </a:pPr>
            <a:r>
              <a:rPr lang="en-US" altLang="ja-JP" sz="2800" smtClean="0">
                <a:cs typeface="ＭＳ Ｐゴシック"/>
              </a:rPr>
              <a:t>They force clarification of what is meant by the result  </a:t>
            </a:r>
          </a:p>
          <a:p>
            <a:pPr lvl="1" eaLnBrk="1" hangingPunct="1">
              <a:lnSpc>
                <a:spcPct val="90000"/>
              </a:lnSpc>
              <a:spcAft>
                <a:spcPct val="55000"/>
              </a:spcAft>
              <a:buClr>
                <a:srgbClr val="006699"/>
              </a:buClr>
              <a:buFont typeface="Wingdings" pitchFamily="2" charset="2"/>
              <a:buNone/>
            </a:pPr>
            <a:r>
              <a:rPr lang="en-US" altLang="ja-JP" sz="2400" i="1" smtClean="0">
                <a:cs typeface="ＭＳ Ｐゴシック"/>
                <a:sym typeface="Wingdings" pitchFamily="2" charset="2"/>
              </a:rPr>
              <a:t> </a:t>
            </a:r>
            <a:r>
              <a:rPr lang="en-US" altLang="ja-JP" sz="2400" i="1" smtClean="0">
                <a:cs typeface="ＭＳ Ｐゴシック"/>
              </a:rPr>
              <a:t>like the “fine print” of an agreement</a:t>
            </a:r>
          </a:p>
          <a:p>
            <a:pPr eaLnBrk="1" hangingPunct="1">
              <a:spcAft>
                <a:spcPct val="55000"/>
              </a:spcAft>
              <a:buClr>
                <a:srgbClr val="006699"/>
              </a:buClr>
              <a:buFont typeface="Wingdings" pitchFamily="2" charset="2"/>
              <a:buChar char="§"/>
            </a:pPr>
            <a:r>
              <a:rPr lang="en-US" altLang="ja-JP" sz="2800" smtClean="0">
                <a:cs typeface="ＭＳ Ｐゴシック"/>
              </a:rPr>
              <a:t>Must be accompanied by baselines and targets</a:t>
            </a:r>
            <a:endParaRPr lang="en-US" sz="3600" smtClean="0"/>
          </a:p>
          <a:p>
            <a:pPr eaLnBrk="1" hangingPunct="1"/>
            <a:endParaRPr lang="en-US"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p:txBody>
          <a:bodyPr/>
          <a:lstStyle/>
          <a:p>
            <a:pPr eaLnBrk="1" hangingPunct="1"/>
            <a:r>
              <a:rPr lang="en-GB" b="1" smtClean="0"/>
              <a:t>Elements of RBM (1)</a:t>
            </a:r>
          </a:p>
        </p:txBody>
      </p:sp>
      <p:sp>
        <p:nvSpPr>
          <p:cNvPr id="24578" name="Rectangle 3"/>
          <p:cNvSpPr>
            <a:spLocks noGrp="1" noChangeArrowheads="1"/>
          </p:cNvSpPr>
          <p:nvPr>
            <p:ph idx="4294967295"/>
          </p:nvPr>
        </p:nvSpPr>
        <p:spPr>
          <a:xfrm>
            <a:off x="611188" y="1981200"/>
            <a:ext cx="7921625" cy="4114800"/>
          </a:xfrm>
        </p:spPr>
        <p:txBody>
          <a:bodyPr/>
          <a:lstStyle/>
          <a:p>
            <a:pPr eaLnBrk="1" hangingPunct="1"/>
            <a:r>
              <a:rPr lang="en-GB" sz="2800" smtClean="0"/>
              <a:t>Problem analysis to understand causes</a:t>
            </a:r>
          </a:p>
          <a:p>
            <a:pPr eaLnBrk="1" hangingPunct="1"/>
            <a:endParaRPr lang="en-GB" sz="2800" smtClean="0"/>
          </a:p>
          <a:p>
            <a:pPr eaLnBrk="1" hangingPunct="1">
              <a:buFont typeface="Arial" charset="0"/>
              <a:buNone/>
            </a:pPr>
            <a:r>
              <a:rPr lang="en-US" sz="2800" b="1" i="1" smtClean="0">
                <a:sym typeface="Wingdings" pitchFamily="2" charset="2"/>
              </a:rPr>
              <a:t> </a:t>
            </a:r>
            <a:r>
              <a:rPr lang="en-US" sz="2800" b="1" i="1" smtClean="0"/>
              <a:t>Linkage</a:t>
            </a:r>
          </a:p>
          <a:p>
            <a:pPr eaLnBrk="1" hangingPunct="1">
              <a:buFont typeface="Arial" charset="0"/>
              <a:buNone/>
            </a:pPr>
            <a:r>
              <a:rPr lang="en-US" sz="2800" smtClean="0"/>
              <a:t>RBM </a:t>
            </a:r>
            <a:r>
              <a:rPr lang="en-US" sz="2800" u="sng" smtClean="0"/>
              <a:t>does not </a:t>
            </a:r>
            <a:r>
              <a:rPr lang="en-US" sz="2800" smtClean="0"/>
              <a:t>tell us the </a:t>
            </a:r>
            <a:r>
              <a:rPr lang="en-US" sz="2800" b="1" smtClean="0"/>
              <a:t>right questions </a:t>
            </a:r>
            <a:r>
              <a:rPr lang="en-US" sz="2800" smtClean="0"/>
              <a:t>to ask </a:t>
            </a:r>
          </a:p>
          <a:p>
            <a:pPr eaLnBrk="1" hangingPunct="1"/>
            <a:endParaRPr lang="en-US" sz="2800" smtClean="0"/>
          </a:p>
          <a:p>
            <a:pPr eaLnBrk="1" hangingPunct="1">
              <a:buFont typeface="Arial" charset="0"/>
              <a:buNone/>
            </a:pPr>
            <a:r>
              <a:rPr lang="en-US" sz="2800" smtClean="0"/>
              <a:t>A HRBA does…</a:t>
            </a:r>
          </a:p>
          <a:p>
            <a:pPr eaLnBrk="1" hangingPunct="1"/>
            <a:endParaRPr lang="en-GB" sz="2800" smtClean="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ChangeArrowheads="1"/>
          </p:cNvSpPr>
          <p:nvPr>
            <p:ph type="title" idx="4294967295"/>
          </p:nvPr>
        </p:nvSpPr>
        <p:spPr>
          <a:xfrm>
            <a:off x="1547813" y="280988"/>
            <a:ext cx="7138987" cy="700087"/>
          </a:xfrm>
        </p:spPr>
        <p:txBody>
          <a:bodyPr/>
          <a:lstStyle/>
          <a:p>
            <a:pPr eaLnBrk="1" hangingPunct="1"/>
            <a:r>
              <a:rPr lang="en-GB" sz="3200" b="1" smtClean="0"/>
              <a:t>Baseline, Target and Achievement</a:t>
            </a:r>
          </a:p>
        </p:txBody>
      </p:sp>
      <p:sp>
        <p:nvSpPr>
          <p:cNvPr id="139266" name="Line 3"/>
          <p:cNvSpPr>
            <a:spLocks noChangeShapeType="1"/>
          </p:cNvSpPr>
          <p:nvPr/>
        </p:nvSpPr>
        <p:spPr bwMode="auto">
          <a:xfrm>
            <a:off x="933450" y="3724275"/>
            <a:ext cx="7315200" cy="1588"/>
          </a:xfrm>
          <a:prstGeom prst="line">
            <a:avLst/>
          </a:prstGeom>
          <a:noFill/>
          <a:ln w="28575">
            <a:solidFill>
              <a:schemeClr val="tx1"/>
            </a:solidFill>
            <a:prstDash val="dash"/>
            <a:round/>
            <a:headEnd/>
            <a:tailEnd/>
          </a:ln>
        </p:spPr>
        <p:txBody>
          <a:bodyPr wrap="none" anchor="ctr"/>
          <a:lstStyle/>
          <a:p>
            <a:endParaRPr lang="en-US"/>
          </a:p>
        </p:txBody>
      </p:sp>
      <p:sp>
        <p:nvSpPr>
          <p:cNvPr id="139267" name="Text Box 4"/>
          <p:cNvSpPr txBox="1">
            <a:spLocks noChangeArrowheads="1"/>
          </p:cNvSpPr>
          <p:nvPr/>
        </p:nvSpPr>
        <p:spPr bwMode="auto">
          <a:xfrm rot="1792427">
            <a:off x="2533650" y="5934075"/>
            <a:ext cx="1123950" cy="366713"/>
          </a:xfrm>
          <a:prstGeom prst="rect">
            <a:avLst/>
          </a:prstGeom>
          <a:noFill/>
          <a:ln w="9525">
            <a:noFill/>
            <a:miter lim="800000"/>
            <a:headEnd/>
            <a:tailEnd/>
          </a:ln>
        </p:spPr>
        <p:txBody>
          <a:bodyPr wrap="none">
            <a:spAutoFit/>
          </a:bodyPr>
          <a:lstStyle/>
          <a:p>
            <a:pPr eaLnBrk="0" hangingPunct="0"/>
            <a:r>
              <a:rPr lang="en-GB" b="1"/>
              <a:t>Baseline</a:t>
            </a:r>
          </a:p>
        </p:txBody>
      </p:sp>
      <p:sp>
        <p:nvSpPr>
          <p:cNvPr id="139268" name="Rectangle 5"/>
          <p:cNvSpPr>
            <a:spLocks noChangeArrowheads="1"/>
          </p:cNvSpPr>
          <p:nvPr/>
        </p:nvSpPr>
        <p:spPr bwMode="auto">
          <a:xfrm>
            <a:off x="2381250" y="3724275"/>
            <a:ext cx="762000" cy="1981200"/>
          </a:xfrm>
          <a:prstGeom prst="rect">
            <a:avLst/>
          </a:prstGeom>
          <a:gradFill rotWithShape="0">
            <a:gsLst>
              <a:gs pos="0">
                <a:srgbClr val="184718"/>
              </a:gs>
              <a:gs pos="100000">
                <a:srgbClr val="339933"/>
              </a:gs>
            </a:gsLst>
            <a:path path="shape">
              <a:fillToRect l="50000" t="50000" r="50000" b="50000"/>
            </a:path>
          </a:gra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139269" name="Text Box 6"/>
          <p:cNvSpPr txBox="1">
            <a:spLocks noChangeArrowheads="1"/>
          </p:cNvSpPr>
          <p:nvPr/>
        </p:nvSpPr>
        <p:spPr bwMode="auto">
          <a:xfrm>
            <a:off x="1835150" y="1341438"/>
            <a:ext cx="1581150" cy="366712"/>
          </a:xfrm>
          <a:prstGeom prst="rect">
            <a:avLst/>
          </a:prstGeom>
          <a:noFill/>
          <a:ln w="9525">
            <a:noFill/>
            <a:miter lim="800000"/>
            <a:headEnd/>
            <a:tailEnd/>
          </a:ln>
        </p:spPr>
        <p:txBody>
          <a:bodyPr wrap="none">
            <a:spAutoFit/>
          </a:bodyPr>
          <a:lstStyle/>
          <a:p>
            <a:pPr eaLnBrk="0" hangingPunct="0"/>
            <a:r>
              <a:rPr lang="en-GB" b="1"/>
              <a:t>Commitment</a:t>
            </a:r>
          </a:p>
        </p:txBody>
      </p:sp>
      <p:sp>
        <p:nvSpPr>
          <p:cNvPr id="139270" name="Line 7"/>
          <p:cNvSpPr>
            <a:spLocks noChangeShapeType="1"/>
          </p:cNvSpPr>
          <p:nvPr/>
        </p:nvSpPr>
        <p:spPr bwMode="auto">
          <a:xfrm>
            <a:off x="1924050" y="3724275"/>
            <a:ext cx="0" cy="2057400"/>
          </a:xfrm>
          <a:prstGeom prst="line">
            <a:avLst/>
          </a:prstGeom>
          <a:noFill/>
          <a:ln w="38100">
            <a:solidFill>
              <a:schemeClr val="accent2"/>
            </a:solidFill>
            <a:round/>
            <a:headEnd type="triangle" w="med" len="med"/>
            <a:tailEnd type="triangle" w="med" len="med"/>
          </a:ln>
        </p:spPr>
        <p:txBody>
          <a:bodyPr wrap="none" anchor="ctr"/>
          <a:lstStyle/>
          <a:p>
            <a:endParaRPr lang="en-US"/>
          </a:p>
        </p:txBody>
      </p:sp>
      <p:sp>
        <p:nvSpPr>
          <p:cNvPr id="139271" name="Text Box 8"/>
          <p:cNvSpPr txBox="1">
            <a:spLocks noChangeArrowheads="1"/>
          </p:cNvSpPr>
          <p:nvPr/>
        </p:nvSpPr>
        <p:spPr bwMode="auto">
          <a:xfrm>
            <a:off x="395288" y="4129088"/>
            <a:ext cx="1447800" cy="825500"/>
          </a:xfrm>
          <a:prstGeom prst="rect">
            <a:avLst/>
          </a:prstGeom>
          <a:noFill/>
          <a:ln w="9525">
            <a:noFill/>
            <a:miter lim="800000"/>
            <a:headEnd/>
            <a:tailEnd/>
          </a:ln>
        </p:spPr>
        <p:txBody>
          <a:bodyPr wrap="none">
            <a:spAutoFit/>
          </a:bodyPr>
          <a:lstStyle/>
          <a:p>
            <a:pPr algn="ctr" eaLnBrk="0" hangingPunct="0"/>
            <a:r>
              <a:rPr lang="en-GB" sz="1600" b="1"/>
              <a:t>Current</a:t>
            </a:r>
          </a:p>
          <a:p>
            <a:pPr algn="ctr" eaLnBrk="0" hangingPunct="0"/>
            <a:r>
              <a:rPr lang="en-GB" sz="1600" b="1"/>
              <a:t>Level of</a:t>
            </a:r>
          </a:p>
          <a:p>
            <a:pPr algn="ctr" eaLnBrk="0" hangingPunct="0"/>
            <a:r>
              <a:rPr lang="en-GB" sz="1600" b="1"/>
              <a:t>Achievement</a:t>
            </a:r>
          </a:p>
        </p:txBody>
      </p:sp>
      <p:sp>
        <p:nvSpPr>
          <p:cNvPr id="139272" name="Rectangle 9"/>
          <p:cNvSpPr>
            <a:spLocks noChangeArrowheads="1"/>
          </p:cNvSpPr>
          <p:nvPr/>
        </p:nvSpPr>
        <p:spPr bwMode="auto">
          <a:xfrm>
            <a:off x="5810250" y="2124075"/>
            <a:ext cx="762000" cy="3581400"/>
          </a:xfrm>
          <a:prstGeom prst="rect">
            <a:avLst/>
          </a:prstGeom>
          <a:gradFill rotWithShape="0">
            <a:gsLst>
              <a:gs pos="0">
                <a:srgbClr val="00FFFF"/>
              </a:gs>
              <a:gs pos="100000">
                <a:srgbClr val="007676"/>
              </a:gs>
            </a:gsLst>
            <a:lin ang="5400000" scaled="1"/>
          </a:gra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139273" name="Text Box 10"/>
          <p:cNvSpPr txBox="1">
            <a:spLocks noChangeArrowheads="1"/>
          </p:cNvSpPr>
          <p:nvPr/>
        </p:nvSpPr>
        <p:spPr bwMode="auto">
          <a:xfrm rot="1649823">
            <a:off x="5962650" y="6086475"/>
            <a:ext cx="1606550" cy="366713"/>
          </a:xfrm>
          <a:prstGeom prst="rect">
            <a:avLst/>
          </a:prstGeom>
          <a:noFill/>
          <a:ln w="9525">
            <a:noFill/>
            <a:miter lim="800000"/>
            <a:headEnd/>
            <a:tailEnd/>
          </a:ln>
        </p:spPr>
        <p:txBody>
          <a:bodyPr wrap="none">
            <a:spAutoFit/>
          </a:bodyPr>
          <a:lstStyle/>
          <a:p>
            <a:pPr eaLnBrk="0" hangingPunct="0"/>
            <a:r>
              <a:rPr lang="en-GB" b="1"/>
              <a:t>Achievement</a:t>
            </a:r>
          </a:p>
        </p:txBody>
      </p:sp>
      <p:sp>
        <p:nvSpPr>
          <p:cNvPr id="139274" name="Line 11"/>
          <p:cNvSpPr>
            <a:spLocks noChangeShapeType="1"/>
          </p:cNvSpPr>
          <p:nvPr/>
        </p:nvSpPr>
        <p:spPr bwMode="auto">
          <a:xfrm>
            <a:off x="6877050" y="2124075"/>
            <a:ext cx="1588" cy="1600200"/>
          </a:xfrm>
          <a:prstGeom prst="line">
            <a:avLst/>
          </a:prstGeom>
          <a:noFill/>
          <a:ln w="38100">
            <a:solidFill>
              <a:schemeClr val="accent2"/>
            </a:solidFill>
            <a:round/>
            <a:headEnd type="triangle" w="med" len="med"/>
            <a:tailEnd type="triangle" w="med" len="med"/>
          </a:ln>
        </p:spPr>
        <p:txBody>
          <a:bodyPr wrap="none" anchor="ctr"/>
          <a:lstStyle/>
          <a:p>
            <a:endParaRPr lang="en-US"/>
          </a:p>
        </p:txBody>
      </p:sp>
      <p:sp>
        <p:nvSpPr>
          <p:cNvPr id="139275" name="Text Box 12"/>
          <p:cNvSpPr txBox="1">
            <a:spLocks noChangeArrowheads="1"/>
          </p:cNvSpPr>
          <p:nvPr/>
        </p:nvSpPr>
        <p:spPr bwMode="auto">
          <a:xfrm>
            <a:off x="5799138" y="981075"/>
            <a:ext cx="1581150" cy="366713"/>
          </a:xfrm>
          <a:prstGeom prst="rect">
            <a:avLst/>
          </a:prstGeom>
          <a:noFill/>
          <a:ln w="9525">
            <a:noFill/>
            <a:miter lim="800000"/>
            <a:headEnd/>
            <a:tailEnd/>
          </a:ln>
        </p:spPr>
        <p:txBody>
          <a:bodyPr wrap="none">
            <a:spAutoFit/>
          </a:bodyPr>
          <a:lstStyle/>
          <a:p>
            <a:pPr eaLnBrk="0" hangingPunct="0"/>
            <a:r>
              <a:rPr lang="en-GB" b="1"/>
              <a:t>Performance</a:t>
            </a:r>
          </a:p>
        </p:txBody>
      </p:sp>
      <p:sp>
        <p:nvSpPr>
          <p:cNvPr id="139276" name="Text Box 13"/>
          <p:cNvSpPr txBox="1">
            <a:spLocks noChangeArrowheads="1"/>
          </p:cNvSpPr>
          <p:nvPr/>
        </p:nvSpPr>
        <p:spPr bwMode="auto">
          <a:xfrm>
            <a:off x="5734050" y="1408113"/>
            <a:ext cx="1743075" cy="581025"/>
          </a:xfrm>
          <a:prstGeom prst="rect">
            <a:avLst/>
          </a:prstGeom>
          <a:noFill/>
          <a:ln w="9525">
            <a:noFill/>
            <a:miter lim="800000"/>
            <a:headEnd/>
            <a:tailEnd/>
          </a:ln>
        </p:spPr>
        <p:txBody>
          <a:bodyPr wrap="none">
            <a:spAutoFit/>
          </a:bodyPr>
          <a:lstStyle/>
          <a:p>
            <a:pPr algn="ctr" eaLnBrk="0" hangingPunct="0"/>
            <a:r>
              <a:rPr lang="en-GB" sz="1600" b="1"/>
              <a:t>Achievement </a:t>
            </a:r>
          </a:p>
          <a:p>
            <a:pPr algn="ctr" eaLnBrk="0" hangingPunct="0"/>
            <a:r>
              <a:rPr lang="en-GB" sz="1600" b="1"/>
              <a:t>At end of period</a:t>
            </a:r>
          </a:p>
        </p:txBody>
      </p:sp>
      <p:sp>
        <p:nvSpPr>
          <p:cNvPr id="2336782" name="Rectangle 14"/>
          <p:cNvSpPr>
            <a:spLocks noChangeArrowheads="1"/>
          </p:cNvSpPr>
          <p:nvPr/>
        </p:nvSpPr>
        <p:spPr bwMode="auto">
          <a:xfrm>
            <a:off x="4057650" y="1674813"/>
            <a:ext cx="762000" cy="40386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18900000" scaled="1"/>
          </a:gradFill>
          <a:ln w="9525">
            <a:solidFill>
              <a:schemeClr val="tx1"/>
            </a:solidFill>
            <a:miter lim="800000"/>
            <a:headEnd/>
            <a:tailEnd/>
          </a:ln>
          <a:effectLst/>
          <a:extLst/>
        </p:spPr>
        <p:txBody>
          <a:bodyPr wrap="none" anchor="ctr"/>
          <a:lstStyle/>
          <a:p>
            <a:pPr>
              <a:lnSpc>
                <a:spcPct val="80000"/>
              </a:lnSpc>
              <a:spcBef>
                <a:spcPct val="20000"/>
              </a:spcBef>
              <a:buClr>
                <a:srgbClr val="006699"/>
              </a:buClr>
              <a:buFont typeface="Wingdings" pitchFamily="2" charset="2"/>
              <a:buChar char="§"/>
              <a:defRPr/>
            </a:pPr>
            <a:endParaRPr lang="en-CA" sz="1600" b="1"/>
          </a:p>
        </p:txBody>
      </p:sp>
      <p:sp>
        <p:nvSpPr>
          <p:cNvPr id="139278" name="Text Box 15"/>
          <p:cNvSpPr txBox="1">
            <a:spLocks noChangeArrowheads="1"/>
          </p:cNvSpPr>
          <p:nvPr/>
        </p:nvSpPr>
        <p:spPr bwMode="auto">
          <a:xfrm rot="1494728">
            <a:off x="4210050" y="5942013"/>
            <a:ext cx="882650" cy="366712"/>
          </a:xfrm>
          <a:prstGeom prst="rect">
            <a:avLst/>
          </a:prstGeom>
          <a:noFill/>
          <a:ln w="9525">
            <a:noFill/>
            <a:miter lim="800000"/>
            <a:headEnd/>
            <a:tailEnd/>
          </a:ln>
        </p:spPr>
        <p:txBody>
          <a:bodyPr wrap="none">
            <a:spAutoFit/>
          </a:bodyPr>
          <a:lstStyle/>
          <a:p>
            <a:pPr eaLnBrk="0" hangingPunct="0"/>
            <a:r>
              <a:rPr lang="en-GB" b="1"/>
              <a:t>Target</a:t>
            </a:r>
          </a:p>
        </p:txBody>
      </p:sp>
      <p:sp>
        <p:nvSpPr>
          <p:cNvPr id="139279" name="Line 16"/>
          <p:cNvSpPr>
            <a:spLocks noChangeShapeType="1"/>
          </p:cNvSpPr>
          <p:nvPr/>
        </p:nvSpPr>
        <p:spPr bwMode="auto">
          <a:xfrm>
            <a:off x="3752850" y="1674813"/>
            <a:ext cx="1588" cy="2057400"/>
          </a:xfrm>
          <a:prstGeom prst="line">
            <a:avLst/>
          </a:prstGeom>
          <a:noFill/>
          <a:ln w="38100">
            <a:solidFill>
              <a:schemeClr val="accent2"/>
            </a:solidFill>
            <a:round/>
            <a:headEnd type="triangle" w="med" len="med"/>
            <a:tailEnd type="triangle" w="med" len="med"/>
          </a:ln>
        </p:spPr>
        <p:txBody>
          <a:bodyPr wrap="none" anchor="ctr"/>
          <a:lstStyle/>
          <a:p>
            <a:endParaRPr lang="en-US"/>
          </a:p>
        </p:txBody>
      </p:sp>
      <p:sp>
        <p:nvSpPr>
          <p:cNvPr id="139280" name="Text Box 17"/>
          <p:cNvSpPr txBox="1">
            <a:spLocks noChangeArrowheads="1"/>
          </p:cNvSpPr>
          <p:nvPr/>
        </p:nvSpPr>
        <p:spPr bwMode="auto">
          <a:xfrm>
            <a:off x="1908175" y="1773238"/>
            <a:ext cx="1447800" cy="825500"/>
          </a:xfrm>
          <a:prstGeom prst="rect">
            <a:avLst/>
          </a:prstGeom>
          <a:noFill/>
          <a:ln w="9525">
            <a:noFill/>
            <a:miter lim="800000"/>
            <a:headEnd/>
            <a:tailEnd/>
          </a:ln>
        </p:spPr>
        <p:txBody>
          <a:bodyPr wrap="none">
            <a:spAutoFit/>
          </a:bodyPr>
          <a:lstStyle/>
          <a:p>
            <a:pPr algn="ctr" eaLnBrk="0" hangingPunct="0"/>
            <a:r>
              <a:rPr lang="en-GB" sz="1600" b="1"/>
              <a:t>Planned</a:t>
            </a:r>
          </a:p>
          <a:p>
            <a:pPr algn="ctr" eaLnBrk="0" hangingPunct="0"/>
            <a:r>
              <a:rPr lang="en-GB" sz="1600" b="1"/>
              <a:t>Level of</a:t>
            </a:r>
          </a:p>
          <a:p>
            <a:pPr algn="ctr" eaLnBrk="0" hangingPunct="0"/>
            <a:r>
              <a:rPr lang="en-GB" sz="1600" b="1"/>
              <a:t>Achievement</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Rectangle 4"/>
          <p:cNvSpPr>
            <a:spLocks noGrp="1" noChangeArrowheads="1"/>
          </p:cNvSpPr>
          <p:nvPr>
            <p:ph type="title" idx="4294967295"/>
          </p:nvPr>
        </p:nvSpPr>
        <p:spPr/>
        <p:txBody>
          <a:bodyPr/>
          <a:lstStyle/>
          <a:p>
            <a:pPr eaLnBrk="1" hangingPunct="1"/>
            <a:r>
              <a:rPr lang="en-CA" sz="4000" b="1" smtClean="0"/>
              <a:t>Types of Indicators</a:t>
            </a:r>
          </a:p>
        </p:txBody>
      </p:sp>
      <p:sp>
        <p:nvSpPr>
          <p:cNvPr id="141314" name="Rectangle 3"/>
          <p:cNvSpPr>
            <a:spLocks noGrp="1" noChangeArrowheads="1"/>
          </p:cNvSpPr>
          <p:nvPr>
            <p:ph type="body" sz="half" idx="4294967295"/>
          </p:nvPr>
        </p:nvSpPr>
        <p:spPr>
          <a:xfrm>
            <a:off x="684213" y="1989138"/>
            <a:ext cx="3810000" cy="4114800"/>
          </a:xfrm>
        </p:spPr>
        <p:txBody>
          <a:bodyPr/>
          <a:lstStyle/>
          <a:p>
            <a:pPr eaLnBrk="1" hangingPunct="1">
              <a:buFont typeface="Arial" charset="0"/>
              <a:buNone/>
            </a:pPr>
            <a:r>
              <a:rPr lang="en-CA" sz="2800" smtClean="0"/>
              <a:t>Quantitative statistical measures:</a:t>
            </a:r>
          </a:p>
          <a:p>
            <a:pPr eaLnBrk="1" hangingPunct="1"/>
            <a:r>
              <a:rPr lang="en-CA" sz="2800" b="1" smtClean="0"/>
              <a:t>Number of</a:t>
            </a:r>
          </a:p>
          <a:p>
            <a:pPr eaLnBrk="1" hangingPunct="1"/>
            <a:r>
              <a:rPr lang="en-CA" sz="2800" b="1" smtClean="0"/>
              <a:t>Frequency of</a:t>
            </a:r>
          </a:p>
          <a:p>
            <a:pPr eaLnBrk="1" hangingPunct="1"/>
            <a:r>
              <a:rPr lang="en-CA" sz="2800" b="1" smtClean="0"/>
              <a:t>% of</a:t>
            </a:r>
          </a:p>
          <a:p>
            <a:pPr eaLnBrk="1" hangingPunct="1"/>
            <a:r>
              <a:rPr lang="en-CA" sz="2800" b="1" smtClean="0"/>
              <a:t>Ratio of</a:t>
            </a:r>
          </a:p>
          <a:p>
            <a:pPr eaLnBrk="1" hangingPunct="1"/>
            <a:r>
              <a:rPr lang="en-CA" sz="2800" b="1" smtClean="0"/>
              <a:t>Variance with</a:t>
            </a:r>
          </a:p>
        </p:txBody>
      </p:sp>
      <p:sp>
        <p:nvSpPr>
          <p:cNvPr id="141315" name="Rectangle 5"/>
          <p:cNvSpPr>
            <a:spLocks noGrp="1" noChangeArrowheads="1"/>
          </p:cNvSpPr>
          <p:nvPr>
            <p:ph type="body" sz="half" idx="4294967295"/>
          </p:nvPr>
        </p:nvSpPr>
        <p:spPr>
          <a:xfrm>
            <a:off x="4652963" y="1600200"/>
            <a:ext cx="4033837" cy="4525963"/>
          </a:xfrm>
        </p:spPr>
        <p:txBody>
          <a:bodyPr/>
          <a:lstStyle/>
          <a:p>
            <a:pPr eaLnBrk="1" hangingPunct="1">
              <a:buFont typeface="Arial" charset="0"/>
              <a:buNone/>
            </a:pPr>
            <a:r>
              <a:rPr lang="en-CA" sz="2800" smtClean="0"/>
              <a:t>Qualitative judgments or perceptions:</a:t>
            </a:r>
          </a:p>
          <a:p>
            <a:pPr eaLnBrk="1" hangingPunct="1"/>
            <a:r>
              <a:rPr lang="en-CA" sz="2800" b="1" smtClean="0"/>
              <a:t>Alignment with</a:t>
            </a:r>
          </a:p>
          <a:p>
            <a:pPr eaLnBrk="1" hangingPunct="1"/>
            <a:r>
              <a:rPr lang="en-CA" sz="2800" b="1" smtClean="0"/>
              <a:t>Presence of</a:t>
            </a:r>
          </a:p>
          <a:p>
            <a:pPr eaLnBrk="1" hangingPunct="1"/>
            <a:r>
              <a:rPr lang="en-CA" sz="2800" b="1" smtClean="0"/>
              <a:t>Quality of</a:t>
            </a:r>
          </a:p>
          <a:p>
            <a:pPr eaLnBrk="1" hangingPunct="1"/>
            <a:r>
              <a:rPr lang="en-CA" sz="2800" b="1" smtClean="0"/>
              <a:t>Extent of</a:t>
            </a:r>
          </a:p>
          <a:p>
            <a:pPr eaLnBrk="1" hangingPunct="1"/>
            <a:r>
              <a:rPr lang="en-CA" sz="2800" b="1" smtClean="0"/>
              <a:t>Level of</a:t>
            </a:r>
          </a:p>
          <a:p>
            <a:pPr eaLnBrk="1" hangingPunct="1"/>
            <a:endParaRPr lang="en-CA" sz="280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Rectangle 2"/>
          <p:cNvSpPr>
            <a:spLocks noGrp="1" noChangeArrowheads="1"/>
          </p:cNvSpPr>
          <p:nvPr>
            <p:ph type="title" idx="4294967295"/>
          </p:nvPr>
        </p:nvSpPr>
        <p:spPr>
          <a:xfrm>
            <a:off x="1403350" y="76200"/>
            <a:ext cx="7054850" cy="1143000"/>
          </a:xfrm>
        </p:spPr>
        <p:txBody>
          <a:bodyPr/>
          <a:lstStyle/>
          <a:p>
            <a:pPr eaLnBrk="1" hangingPunct="1"/>
            <a:r>
              <a:rPr lang="en-US" sz="3200" b="1" smtClean="0"/>
              <a:t>Example: Indicators, Baseline, Target and Source of Data</a:t>
            </a:r>
            <a:endParaRPr lang="en-GB" sz="3200" b="1" smtClean="0"/>
          </a:p>
        </p:txBody>
      </p:sp>
      <p:sp>
        <p:nvSpPr>
          <p:cNvPr id="143362" name="Rectangle 3"/>
          <p:cNvSpPr>
            <a:spLocks noChangeArrowheads="1"/>
          </p:cNvSpPr>
          <p:nvPr/>
        </p:nvSpPr>
        <p:spPr bwMode="auto">
          <a:xfrm>
            <a:off x="307975" y="4029075"/>
            <a:ext cx="2816225" cy="2286000"/>
          </a:xfrm>
          <a:prstGeom prst="rect">
            <a:avLst/>
          </a:prstGeom>
          <a:noFill/>
          <a:ln w="9525">
            <a:solidFill>
              <a:schemeClr val="tx1"/>
            </a:solidFill>
            <a:miter lim="800000"/>
            <a:headEnd/>
            <a:tailEnd/>
          </a:ln>
        </p:spPr>
        <p:txBody>
          <a:bodyPr anchor="ctr"/>
          <a:lstStyle/>
          <a:p>
            <a:pPr algn="ctr"/>
            <a:r>
              <a:rPr lang="en-GB" sz="2400" b="1" i="1" u="sng">
                <a:solidFill>
                  <a:srgbClr val="000099"/>
                </a:solidFill>
              </a:rPr>
              <a:t>Output:</a:t>
            </a:r>
          </a:p>
          <a:p>
            <a:pPr algn="ctr"/>
            <a:r>
              <a:rPr lang="en-GB" sz="2400" b="1">
                <a:solidFill>
                  <a:srgbClr val="000099"/>
                </a:solidFill>
              </a:rPr>
              <a:t>800 teachers in Belem Province can deliver the new curriculum effectively</a:t>
            </a:r>
          </a:p>
        </p:txBody>
      </p:sp>
      <p:sp>
        <p:nvSpPr>
          <p:cNvPr id="143363" name="Rectangle 4"/>
          <p:cNvSpPr>
            <a:spLocks noChangeArrowheads="1"/>
          </p:cNvSpPr>
          <p:nvPr/>
        </p:nvSpPr>
        <p:spPr bwMode="auto">
          <a:xfrm>
            <a:off x="250825" y="1362075"/>
            <a:ext cx="2873375" cy="2309813"/>
          </a:xfrm>
          <a:prstGeom prst="rect">
            <a:avLst/>
          </a:prstGeom>
          <a:noFill/>
          <a:ln w="9525">
            <a:solidFill>
              <a:schemeClr val="tx1"/>
            </a:solidFill>
            <a:miter lim="800000"/>
            <a:headEnd/>
            <a:tailEnd/>
          </a:ln>
        </p:spPr>
        <p:txBody>
          <a:bodyPr anchor="ctr"/>
          <a:lstStyle/>
          <a:p>
            <a:pPr algn="ctr"/>
            <a:r>
              <a:rPr lang="en-GB" sz="2400" b="1" i="1" u="sng">
                <a:solidFill>
                  <a:srgbClr val="000099"/>
                </a:solidFill>
              </a:rPr>
              <a:t>Outcome:</a:t>
            </a:r>
          </a:p>
          <a:p>
            <a:pPr algn="ctr"/>
            <a:r>
              <a:rPr lang="en-GB" sz="2400" b="1">
                <a:solidFill>
                  <a:srgbClr val="000099"/>
                </a:solidFill>
              </a:rPr>
              <a:t>By 2007, more girls in </a:t>
            </a:r>
            <a:r>
              <a:rPr lang="en-GB" sz="2400" b="1" i="1">
                <a:solidFill>
                  <a:srgbClr val="000099"/>
                </a:solidFill>
              </a:rPr>
              <a:t>Belem </a:t>
            </a:r>
            <a:r>
              <a:rPr lang="en-GB" sz="2400" b="1">
                <a:solidFill>
                  <a:srgbClr val="000099"/>
                </a:solidFill>
              </a:rPr>
              <a:t>Province enjoy a quality, basic education</a:t>
            </a:r>
          </a:p>
        </p:txBody>
      </p:sp>
      <p:sp>
        <p:nvSpPr>
          <p:cNvPr id="143364" name="Oval 5"/>
          <p:cNvSpPr>
            <a:spLocks noChangeArrowheads="1"/>
          </p:cNvSpPr>
          <p:nvPr/>
        </p:nvSpPr>
        <p:spPr bwMode="auto">
          <a:xfrm>
            <a:off x="3282950" y="1206500"/>
            <a:ext cx="2889250" cy="2633663"/>
          </a:xfrm>
          <a:prstGeom prst="ellipse">
            <a:avLst/>
          </a:prstGeom>
          <a:solidFill>
            <a:srgbClr val="FFFF00"/>
          </a:solidFill>
          <a:ln w="9525">
            <a:solidFill>
              <a:schemeClr val="tx1"/>
            </a:solidFill>
            <a:round/>
            <a:headEnd/>
            <a:tailEnd/>
          </a:ln>
        </p:spPr>
        <p:txBody>
          <a:bodyPr anchor="ctr">
            <a:spAutoFit/>
          </a:bodyPr>
          <a:lstStyle/>
          <a:p>
            <a:pPr algn="ctr">
              <a:lnSpc>
                <a:spcPct val="90000"/>
              </a:lnSpc>
              <a:spcBef>
                <a:spcPct val="20000"/>
              </a:spcBef>
            </a:pPr>
            <a:r>
              <a:rPr lang="en-US" sz="1600" b="1" u="sng"/>
              <a:t>Indicator:</a:t>
            </a:r>
            <a:r>
              <a:rPr lang="en-US" sz="1600" b="1"/>
              <a:t> </a:t>
            </a:r>
          </a:p>
          <a:p>
            <a:pPr algn="ctr">
              <a:lnSpc>
                <a:spcPct val="90000"/>
              </a:lnSpc>
              <a:spcBef>
                <a:spcPct val="20000"/>
              </a:spcBef>
            </a:pPr>
            <a:r>
              <a:rPr lang="en-US" sz="1600" b="1"/>
              <a:t>Net enrolment ratio</a:t>
            </a:r>
          </a:p>
          <a:p>
            <a:pPr algn="ctr">
              <a:lnSpc>
                <a:spcPct val="90000"/>
              </a:lnSpc>
              <a:spcBef>
                <a:spcPct val="20000"/>
              </a:spcBef>
            </a:pPr>
            <a:r>
              <a:rPr lang="en-US" sz="1600" b="1"/>
              <a:t>(M; F)</a:t>
            </a:r>
          </a:p>
          <a:p>
            <a:pPr algn="ctr">
              <a:lnSpc>
                <a:spcPct val="90000"/>
              </a:lnSpc>
              <a:spcBef>
                <a:spcPct val="20000"/>
              </a:spcBef>
            </a:pPr>
            <a:r>
              <a:rPr lang="en-US" sz="1600" b="1" u="sng"/>
              <a:t>Baseline:</a:t>
            </a:r>
            <a:r>
              <a:rPr lang="en-US" sz="1600" b="1"/>
              <a:t> F:45%</a:t>
            </a:r>
          </a:p>
          <a:p>
            <a:pPr algn="ctr">
              <a:lnSpc>
                <a:spcPct val="90000"/>
              </a:lnSpc>
              <a:spcBef>
                <a:spcPct val="20000"/>
              </a:spcBef>
            </a:pPr>
            <a:r>
              <a:rPr lang="en-US" sz="1600" b="1" u="sng"/>
              <a:t>Target:</a:t>
            </a:r>
            <a:r>
              <a:rPr lang="en-US" sz="1600" b="1"/>
              <a:t> F: 75%</a:t>
            </a:r>
          </a:p>
          <a:p>
            <a:pPr algn="ctr">
              <a:lnSpc>
                <a:spcPct val="90000"/>
              </a:lnSpc>
              <a:spcBef>
                <a:spcPct val="20000"/>
              </a:spcBef>
            </a:pPr>
            <a:r>
              <a:rPr lang="en-US" sz="1600" b="1"/>
              <a:t>- Improvement in school test scores</a:t>
            </a:r>
            <a:endParaRPr lang="en-GB" sz="1600" b="1"/>
          </a:p>
        </p:txBody>
      </p:sp>
      <p:sp>
        <p:nvSpPr>
          <p:cNvPr id="143365" name="Oval 6"/>
          <p:cNvSpPr>
            <a:spLocks noChangeArrowheads="1"/>
          </p:cNvSpPr>
          <p:nvPr/>
        </p:nvSpPr>
        <p:spPr bwMode="auto">
          <a:xfrm>
            <a:off x="6248400" y="1484313"/>
            <a:ext cx="2665413" cy="2009775"/>
          </a:xfrm>
          <a:prstGeom prst="ellipse">
            <a:avLst/>
          </a:prstGeom>
          <a:solidFill>
            <a:srgbClr val="99FF66"/>
          </a:solidFill>
          <a:ln w="9525">
            <a:solidFill>
              <a:schemeClr val="tx1"/>
            </a:solidFill>
            <a:round/>
            <a:headEnd/>
            <a:tailEnd/>
          </a:ln>
        </p:spPr>
        <p:txBody>
          <a:bodyPr anchor="ctr">
            <a:spAutoFit/>
          </a:bodyPr>
          <a:lstStyle/>
          <a:p>
            <a:pPr algn="ctr">
              <a:lnSpc>
                <a:spcPct val="90000"/>
              </a:lnSpc>
              <a:spcBef>
                <a:spcPct val="20000"/>
              </a:spcBef>
            </a:pPr>
            <a:r>
              <a:rPr lang="en-US" b="1" u="sng">
                <a:solidFill>
                  <a:schemeClr val="tx2"/>
                </a:solidFill>
              </a:rPr>
              <a:t>Source of Data</a:t>
            </a:r>
          </a:p>
          <a:p>
            <a:pPr algn="ctr">
              <a:lnSpc>
                <a:spcPct val="90000"/>
              </a:lnSpc>
              <a:spcBef>
                <a:spcPct val="20000"/>
              </a:spcBef>
              <a:buFontTx/>
              <a:buChar char="-"/>
            </a:pPr>
            <a:r>
              <a:rPr lang="en-US" b="1">
                <a:solidFill>
                  <a:schemeClr val="tx2"/>
                </a:solidFill>
              </a:rPr>
              <a:t>MICS (survey)</a:t>
            </a:r>
          </a:p>
          <a:p>
            <a:pPr algn="ctr">
              <a:lnSpc>
                <a:spcPct val="90000"/>
              </a:lnSpc>
              <a:spcBef>
                <a:spcPct val="20000"/>
              </a:spcBef>
              <a:buFontTx/>
              <a:buChar char="-"/>
            </a:pPr>
            <a:r>
              <a:rPr lang="en-US" b="1">
                <a:solidFill>
                  <a:schemeClr val="tx2"/>
                </a:solidFill>
              </a:rPr>
              <a:t>Annual school test scores report</a:t>
            </a:r>
            <a:endParaRPr lang="en-GB" b="1">
              <a:solidFill>
                <a:schemeClr val="tx2"/>
              </a:solidFill>
            </a:endParaRPr>
          </a:p>
        </p:txBody>
      </p:sp>
      <p:sp>
        <p:nvSpPr>
          <p:cNvPr id="143366" name="Oval 7"/>
          <p:cNvSpPr>
            <a:spLocks noChangeArrowheads="1"/>
          </p:cNvSpPr>
          <p:nvPr/>
        </p:nvSpPr>
        <p:spPr bwMode="auto">
          <a:xfrm>
            <a:off x="3046413" y="3648075"/>
            <a:ext cx="3582987" cy="3165475"/>
          </a:xfrm>
          <a:prstGeom prst="ellipse">
            <a:avLst/>
          </a:prstGeom>
          <a:solidFill>
            <a:srgbClr val="FFFF00"/>
          </a:solidFill>
          <a:ln w="9525">
            <a:solidFill>
              <a:schemeClr val="tx1"/>
            </a:solidFill>
            <a:round/>
            <a:headEnd/>
            <a:tailEnd/>
          </a:ln>
        </p:spPr>
        <p:txBody>
          <a:bodyPr lIns="0" tIns="0" rIns="0" bIns="0">
            <a:spAutoFit/>
          </a:bodyPr>
          <a:lstStyle/>
          <a:p>
            <a:pPr algn="ctr">
              <a:lnSpc>
                <a:spcPct val="90000"/>
              </a:lnSpc>
              <a:spcBef>
                <a:spcPct val="20000"/>
              </a:spcBef>
            </a:pPr>
            <a:r>
              <a:rPr lang="en-US" sz="1600" b="1" u="sng"/>
              <a:t>Indicator:</a:t>
            </a:r>
            <a:r>
              <a:rPr lang="en-US" sz="1600" b="1"/>
              <a:t> </a:t>
            </a:r>
          </a:p>
          <a:p>
            <a:pPr algn="ctr">
              <a:lnSpc>
                <a:spcPct val="90000"/>
              </a:lnSpc>
              <a:spcBef>
                <a:spcPct val="20000"/>
              </a:spcBef>
            </a:pPr>
            <a:r>
              <a:rPr lang="en-US" sz="1600" b="1"/>
              <a:t># Teachers with new certification</a:t>
            </a:r>
          </a:p>
          <a:p>
            <a:pPr algn="ctr">
              <a:lnSpc>
                <a:spcPct val="90000"/>
              </a:lnSpc>
              <a:spcBef>
                <a:spcPct val="20000"/>
              </a:spcBef>
            </a:pPr>
            <a:r>
              <a:rPr lang="en-US" sz="1600" b="1" u="sng"/>
              <a:t>Baseline:</a:t>
            </a:r>
            <a:r>
              <a:rPr lang="en-US" sz="1600" b="1"/>
              <a:t> 0</a:t>
            </a:r>
          </a:p>
          <a:p>
            <a:pPr algn="ctr">
              <a:lnSpc>
                <a:spcPct val="90000"/>
              </a:lnSpc>
              <a:spcBef>
                <a:spcPct val="20000"/>
              </a:spcBef>
            </a:pPr>
            <a:r>
              <a:rPr lang="en-US" sz="1600" b="1" u="sng"/>
              <a:t>Target:</a:t>
            </a:r>
            <a:r>
              <a:rPr lang="en-US" sz="1600" b="1"/>
              <a:t> 800</a:t>
            </a:r>
          </a:p>
          <a:p>
            <a:pPr algn="ctr">
              <a:lnSpc>
                <a:spcPct val="90000"/>
              </a:lnSpc>
              <a:spcBef>
                <a:spcPct val="20000"/>
              </a:spcBef>
              <a:buFontTx/>
              <a:buChar char="-"/>
            </a:pPr>
            <a:r>
              <a:rPr lang="en-US" sz="1600" b="1"/>
              <a:t>Teacher proficiency reports</a:t>
            </a:r>
          </a:p>
          <a:p>
            <a:pPr algn="ctr">
              <a:lnSpc>
                <a:spcPct val="90000"/>
              </a:lnSpc>
              <a:spcBef>
                <a:spcPct val="20000"/>
              </a:spcBef>
              <a:buFontTx/>
              <a:buChar char="-"/>
            </a:pPr>
            <a:r>
              <a:rPr lang="en-GB" sz="1600" b="1"/>
              <a:t>Improvement of school satisfaction ratings</a:t>
            </a:r>
          </a:p>
        </p:txBody>
      </p:sp>
      <p:sp>
        <p:nvSpPr>
          <p:cNvPr id="143367" name="Oval 8"/>
          <p:cNvSpPr>
            <a:spLocks noChangeArrowheads="1"/>
          </p:cNvSpPr>
          <p:nvPr/>
        </p:nvSpPr>
        <p:spPr bwMode="auto">
          <a:xfrm>
            <a:off x="6372225" y="4332288"/>
            <a:ext cx="2665413" cy="2009775"/>
          </a:xfrm>
          <a:prstGeom prst="ellipse">
            <a:avLst/>
          </a:prstGeom>
          <a:solidFill>
            <a:srgbClr val="99FF66"/>
          </a:solidFill>
          <a:ln w="9525">
            <a:solidFill>
              <a:schemeClr val="tx1"/>
            </a:solidFill>
            <a:round/>
            <a:headEnd/>
            <a:tailEnd/>
          </a:ln>
        </p:spPr>
        <p:txBody>
          <a:bodyPr anchor="ctr">
            <a:spAutoFit/>
          </a:bodyPr>
          <a:lstStyle/>
          <a:p>
            <a:pPr algn="ctr">
              <a:lnSpc>
                <a:spcPct val="90000"/>
              </a:lnSpc>
              <a:spcBef>
                <a:spcPct val="20000"/>
              </a:spcBef>
            </a:pPr>
            <a:r>
              <a:rPr lang="en-US" b="1" u="sng">
                <a:solidFill>
                  <a:schemeClr val="tx2"/>
                </a:solidFill>
              </a:rPr>
              <a:t>Source of Data</a:t>
            </a:r>
            <a:r>
              <a:rPr lang="en-US" b="1">
                <a:solidFill>
                  <a:schemeClr val="tx2"/>
                </a:solidFill>
              </a:rPr>
              <a:t>:</a:t>
            </a:r>
          </a:p>
          <a:p>
            <a:pPr algn="ctr">
              <a:lnSpc>
                <a:spcPct val="90000"/>
              </a:lnSpc>
              <a:spcBef>
                <a:spcPct val="20000"/>
              </a:spcBef>
              <a:buFontTx/>
              <a:buChar char="-"/>
            </a:pPr>
            <a:r>
              <a:rPr lang="en-US" b="1">
                <a:solidFill>
                  <a:schemeClr val="tx2"/>
                </a:solidFill>
              </a:rPr>
              <a:t> MECYS  EMIS</a:t>
            </a:r>
          </a:p>
          <a:p>
            <a:pPr algn="ctr">
              <a:lnSpc>
                <a:spcPct val="90000"/>
              </a:lnSpc>
              <a:spcBef>
                <a:spcPct val="20000"/>
              </a:spcBef>
              <a:buFontTx/>
              <a:buChar char="-"/>
            </a:pPr>
            <a:r>
              <a:rPr lang="en-US" b="1">
                <a:solidFill>
                  <a:schemeClr val="tx2"/>
                </a:solidFill>
              </a:rPr>
              <a:t>School satisfaction surveys</a:t>
            </a:r>
            <a:endParaRPr lang="en-GB" b="1">
              <a:solidFill>
                <a:schemeClr val="tx2"/>
              </a:solidFill>
            </a:endParaRP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ChangeArrowheads="1"/>
          </p:cNvSpPr>
          <p:nvPr>
            <p:ph type="title" idx="4294967295"/>
          </p:nvPr>
        </p:nvSpPr>
        <p:spPr>
          <a:xfrm>
            <a:off x="900113" y="333375"/>
            <a:ext cx="7772400" cy="1143000"/>
          </a:xfrm>
        </p:spPr>
        <p:txBody>
          <a:bodyPr/>
          <a:lstStyle/>
          <a:p>
            <a:pPr eaLnBrk="1" hangingPunct="1"/>
            <a:r>
              <a:rPr lang="en-GB" altLang="ja-JP" sz="3600" b="1" smtClean="0">
                <a:cs typeface="ＭＳ Ｐゴシック"/>
              </a:rPr>
              <a:t>HRBA and indicator development</a:t>
            </a:r>
          </a:p>
        </p:txBody>
      </p:sp>
      <p:sp>
        <p:nvSpPr>
          <p:cNvPr id="150530" name="Rectangle 3"/>
          <p:cNvSpPr>
            <a:spLocks noGrp="1" noChangeArrowheads="1"/>
          </p:cNvSpPr>
          <p:nvPr>
            <p:ph type="body" idx="4294967295"/>
          </p:nvPr>
        </p:nvSpPr>
        <p:spPr>
          <a:xfrm>
            <a:off x="685800" y="1628775"/>
            <a:ext cx="7772400" cy="4467225"/>
          </a:xfrm>
        </p:spPr>
        <p:txBody>
          <a:bodyPr/>
          <a:lstStyle/>
          <a:p>
            <a:pPr eaLnBrk="1" hangingPunct="1">
              <a:spcBef>
                <a:spcPts val="600"/>
              </a:spcBef>
            </a:pPr>
            <a:r>
              <a:rPr lang="en-GB" altLang="zh-CN" sz="2400" b="1" smtClean="0">
                <a:cs typeface="宋体"/>
              </a:rPr>
              <a:t>Inclusiveness:</a:t>
            </a:r>
            <a:r>
              <a:rPr lang="en-GB" altLang="zh-CN" sz="2400" smtClean="0">
                <a:cs typeface="宋体"/>
              </a:rPr>
              <a:t> Do your indicators capture the experience of vulnerable and marginalised groups? Can your indicators be disaggregated?</a:t>
            </a:r>
          </a:p>
          <a:p>
            <a:pPr eaLnBrk="1" hangingPunct="1">
              <a:spcBef>
                <a:spcPts val="600"/>
              </a:spcBef>
            </a:pPr>
            <a:endParaRPr lang="en-GB" altLang="zh-CN" sz="2400" smtClean="0">
              <a:cs typeface="宋体"/>
            </a:endParaRPr>
          </a:p>
          <a:p>
            <a:pPr eaLnBrk="1" hangingPunct="1">
              <a:spcBef>
                <a:spcPts val="600"/>
              </a:spcBef>
            </a:pPr>
            <a:r>
              <a:rPr lang="en-GB" altLang="zh-CN" sz="2400" b="1" smtClean="0">
                <a:cs typeface="宋体"/>
              </a:rPr>
              <a:t>Ownership: </a:t>
            </a:r>
            <a:r>
              <a:rPr lang="en-GB" altLang="zh-CN" sz="2400" smtClean="0">
                <a:cs typeface="宋体"/>
              </a:rPr>
              <a:t>Have RHs and DBs contributed to the development of the indicators? Do they have confidence in the indicators chosen?</a:t>
            </a:r>
          </a:p>
          <a:p>
            <a:pPr eaLnBrk="1" hangingPunct="1">
              <a:spcBef>
                <a:spcPts val="600"/>
              </a:spcBef>
            </a:pPr>
            <a:endParaRPr lang="en-GB" altLang="zh-CN" sz="2400" b="1" smtClean="0">
              <a:cs typeface="宋体"/>
            </a:endParaRPr>
          </a:p>
          <a:p>
            <a:pPr eaLnBrk="1" hangingPunct="1">
              <a:spcBef>
                <a:spcPts val="600"/>
              </a:spcBef>
            </a:pPr>
            <a:r>
              <a:rPr lang="en-GB" altLang="zh-CN" sz="2400" b="1" smtClean="0">
                <a:cs typeface="宋体"/>
              </a:rPr>
              <a:t>Clarity: </a:t>
            </a:r>
            <a:r>
              <a:rPr lang="en-GB" altLang="zh-CN" sz="2400" smtClean="0">
                <a:cs typeface="宋体"/>
              </a:rPr>
              <a:t>Are they clear and understandable to all audiences, including vulnerable and marginalised groups?</a:t>
            </a:r>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7457" name="Rectangle 2"/>
          <p:cNvSpPr>
            <a:spLocks noGrp="1" noChangeArrowheads="1"/>
          </p:cNvSpPr>
          <p:nvPr>
            <p:ph type="title" idx="4294967295"/>
          </p:nvPr>
        </p:nvSpPr>
        <p:spPr/>
        <p:txBody>
          <a:bodyPr/>
          <a:lstStyle/>
          <a:p>
            <a:pPr eaLnBrk="1" hangingPunct="1"/>
            <a:r>
              <a:rPr lang="en-US" b="1" smtClean="0">
                <a:ea typeface="ＭＳ Ｐゴシック"/>
                <a:cs typeface="ＭＳ Ｐゴシック"/>
              </a:rPr>
              <a:t>Indicators: Mini-exercise</a:t>
            </a:r>
          </a:p>
        </p:txBody>
      </p:sp>
      <p:sp>
        <p:nvSpPr>
          <p:cNvPr id="147458" name="Rectangle 3"/>
          <p:cNvSpPr>
            <a:spLocks noGrp="1" noChangeArrowheads="1"/>
          </p:cNvSpPr>
          <p:nvPr>
            <p:ph type="body" idx="4294967295"/>
          </p:nvPr>
        </p:nvSpPr>
        <p:spPr>
          <a:xfrm>
            <a:off x="685800" y="1700213"/>
            <a:ext cx="7772400" cy="4681537"/>
          </a:xfrm>
        </p:spPr>
        <p:txBody>
          <a:bodyPr/>
          <a:lstStyle/>
          <a:p>
            <a:pPr eaLnBrk="1" hangingPunct="1">
              <a:lnSpc>
                <a:spcPct val="90000"/>
              </a:lnSpc>
              <a:spcBef>
                <a:spcPct val="0"/>
              </a:spcBef>
              <a:spcAft>
                <a:spcPts val="600"/>
              </a:spcAft>
            </a:pPr>
            <a:r>
              <a:rPr lang="en-US" sz="2600" smtClean="0">
                <a:ea typeface="ＭＳ Ｐゴシック"/>
                <a:cs typeface="ＭＳ Ｐゴシック"/>
              </a:rPr>
              <a:t>Review the excerpt of the results matrix: results, indicators, means of verification and assumptions </a:t>
            </a:r>
          </a:p>
          <a:p>
            <a:pPr eaLnBrk="1" hangingPunct="1">
              <a:lnSpc>
                <a:spcPct val="90000"/>
              </a:lnSpc>
              <a:spcBef>
                <a:spcPct val="0"/>
              </a:spcBef>
              <a:spcAft>
                <a:spcPts val="600"/>
              </a:spcAft>
            </a:pPr>
            <a:endParaRPr lang="en-US" sz="2600" smtClean="0">
              <a:ea typeface="ＭＳ Ｐゴシック"/>
              <a:cs typeface="ＭＳ Ｐゴシック"/>
            </a:endParaRPr>
          </a:p>
          <a:p>
            <a:pPr eaLnBrk="1" hangingPunct="1">
              <a:lnSpc>
                <a:spcPct val="90000"/>
              </a:lnSpc>
              <a:spcBef>
                <a:spcPct val="0"/>
              </a:spcBef>
              <a:spcAft>
                <a:spcPts val="600"/>
              </a:spcAft>
            </a:pPr>
            <a:r>
              <a:rPr lang="en-US" sz="2600" smtClean="0">
                <a:ea typeface="ＭＳ Ｐゴシック"/>
                <a:cs typeface="ＭＳ Ｐゴシック"/>
              </a:rPr>
              <a:t>Which human rights principles and standards are reflected in the matrix?</a:t>
            </a:r>
          </a:p>
          <a:p>
            <a:pPr eaLnBrk="1" hangingPunct="1">
              <a:lnSpc>
                <a:spcPct val="90000"/>
              </a:lnSpc>
              <a:spcBef>
                <a:spcPct val="0"/>
              </a:spcBef>
              <a:spcAft>
                <a:spcPts val="600"/>
              </a:spcAft>
            </a:pPr>
            <a:endParaRPr lang="en-US" sz="2600" smtClean="0">
              <a:ea typeface="ＭＳ Ｐゴシック"/>
              <a:cs typeface="ＭＳ Ｐゴシック"/>
            </a:endParaRPr>
          </a:p>
          <a:p>
            <a:pPr eaLnBrk="1" hangingPunct="1">
              <a:lnSpc>
                <a:spcPct val="90000"/>
              </a:lnSpc>
              <a:spcBef>
                <a:spcPct val="0"/>
              </a:spcBef>
              <a:spcAft>
                <a:spcPts val="600"/>
              </a:spcAft>
            </a:pPr>
            <a:r>
              <a:rPr lang="en-US" sz="2600" smtClean="0">
                <a:ea typeface="ＭＳ Ｐゴシック"/>
                <a:cs typeface="ＭＳ Ｐゴシック"/>
              </a:rPr>
              <a:t>Discuss in your group and </a:t>
            </a:r>
            <a:r>
              <a:rPr lang="en-US" sz="2600" b="1" smtClean="0">
                <a:ea typeface="ＭＳ Ｐゴシック"/>
                <a:cs typeface="ＭＳ Ｐゴシック"/>
              </a:rPr>
              <a:t>make 3 changes </a:t>
            </a:r>
            <a:r>
              <a:rPr lang="en-US" sz="2600" smtClean="0">
                <a:ea typeface="ＭＳ Ｐゴシック"/>
                <a:cs typeface="ＭＳ Ｐゴシック"/>
              </a:rPr>
              <a:t>to the matrix to align it with human rights principles and standards</a:t>
            </a:r>
          </a:p>
          <a:p>
            <a:pPr eaLnBrk="1" hangingPunct="1">
              <a:lnSpc>
                <a:spcPct val="90000"/>
              </a:lnSpc>
              <a:spcBef>
                <a:spcPct val="0"/>
              </a:spcBef>
              <a:spcAft>
                <a:spcPts val="600"/>
              </a:spcAft>
            </a:pPr>
            <a:endParaRPr lang="en-US" sz="2600" smtClean="0">
              <a:ea typeface="ＭＳ Ｐゴシック"/>
              <a:cs typeface="ＭＳ Ｐゴシック"/>
            </a:endParaRPr>
          </a:p>
          <a:p>
            <a:pPr eaLnBrk="1" hangingPunct="1">
              <a:lnSpc>
                <a:spcPct val="90000"/>
              </a:lnSpc>
              <a:spcBef>
                <a:spcPct val="0"/>
              </a:spcBef>
              <a:spcAft>
                <a:spcPts val="600"/>
              </a:spcAft>
            </a:pPr>
            <a:r>
              <a:rPr lang="en-US" sz="2600" smtClean="0">
                <a:ea typeface="ＭＳ Ｐゴシック"/>
                <a:cs typeface="ＭＳ Ｐゴシック"/>
              </a:rPr>
              <a:t>Be ready to present in plenary</a:t>
            </a:r>
          </a:p>
        </p:txBody>
      </p:sp>
    </p:spTree>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25" name="Rectangle 2"/>
          <p:cNvSpPr>
            <a:spLocks noGrp="1" noChangeArrowheads="1"/>
          </p:cNvSpPr>
          <p:nvPr>
            <p:ph type="title" idx="4294967295"/>
          </p:nvPr>
        </p:nvSpPr>
        <p:spPr>
          <a:xfrm>
            <a:off x="457200" y="274638"/>
            <a:ext cx="8229600" cy="803275"/>
          </a:xfrm>
        </p:spPr>
        <p:txBody>
          <a:bodyPr/>
          <a:lstStyle/>
          <a:p>
            <a:pPr eaLnBrk="1" hangingPunct="1"/>
            <a:r>
              <a:rPr lang="en-US" b="1" smtClean="0"/>
              <a:t>Group Work (30 m)</a:t>
            </a:r>
          </a:p>
        </p:txBody>
      </p:sp>
      <p:sp>
        <p:nvSpPr>
          <p:cNvPr id="145426" name="Rectangle 3"/>
          <p:cNvSpPr>
            <a:spLocks noGrp="1" noChangeArrowheads="1"/>
          </p:cNvSpPr>
          <p:nvPr>
            <p:ph type="body" idx="4294967295"/>
          </p:nvPr>
        </p:nvSpPr>
        <p:spPr>
          <a:xfrm>
            <a:off x="685800" y="1412875"/>
            <a:ext cx="7772400" cy="5184775"/>
          </a:xfrm>
        </p:spPr>
        <p:txBody>
          <a:bodyPr/>
          <a:lstStyle/>
          <a:p>
            <a:pPr eaLnBrk="1" hangingPunct="1">
              <a:buFont typeface="Arial" charset="0"/>
              <a:buNone/>
            </a:pPr>
            <a:r>
              <a:rPr lang="en-US" sz="2800" smtClean="0"/>
              <a:t>In Groups…</a:t>
            </a:r>
          </a:p>
          <a:p>
            <a:pPr eaLnBrk="1" hangingPunct="1"/>
            <a:r>
              <a:rPr lang="en-US" sz="2800" smtClean="0"/>
              <a:t>Develop 2 indicators for each outcome and contributing output </a:t>
            </a:r>
          </a:p>
          <a:p>
            <a:pPr eaLnBrk="1" hangingPunct="1"/>
            <a:r>
              <a:rPr lang="en-US" sz="2800" smtClean="0"/>
              <a:t>Add to your results framework…</a:t>
            </a:r>
          </a:p>
          <a:p>
            <a:pPr eaLnBrk="1" hangingPunct="1"/>
            <a:endParaRPr lang="en-US" smtClean="0"/>
          </a:p>
          <a:p>
            <a:pPr eaLnBrk="1" hangingPunct="1">
              <a:buFont typeface="Arial" charset="0"/>
              <a:buNone/>
            </a:pPr>
            <a:endParaRPr lang="en-US" smtClean="0"/>
          </a:p>
          <a:p>
            <a:pPr eaLnBrk="1" hangingPunct="1">
              <a:buFont typeface="Arial" charset="0"/>
              <a:buNone/>
            </a:pPr>
            <a:endParaRPr lang="en-US" smtClean="0">
              <a:ea typeface="ＭＳ Ｐゴシック"/>
              <a:cs typeface="ＭＳ Ｐゴシック"/>
            </a:endParaRPr>
          </a:p>
        </p:txBody>
      </p:sp>
      <p:sp>
        <p:nvSpPr>
          <p:cNvPr id="145427" name="Rectangle 5"/>
          <p:cNvSpPr>
            <a:spLocks noChangeArrowheads="1"/>
          </p:cNvSpPr>
          <p:nvPr/>
        </p:nvSpPr>
        <p:spPr bwMode="auto">
          <a:xfrm>
            <a:off x="0" y="-142875"/>
            <a:ext cx="277813" cy="287338"/>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graphicFrame>
        <p:nvGraphicFramePr>
          <p:cNvPr id="145424" name="Object 16"/>
          <p:cNvGraphicFramePr>
            <a:graphicFrameLocks noChangeAspect="1"/>
          </p:cNvGraphicFramePr>
          <p:nvPr/>
        </p:nvGraphicFramePr>
        <p:xfrm>
          <a:off x="682625" y="3846513"/>
          <a:ext cx="7561263" cy="2174875"/>
        </p:xfrm>
        <a:graphic>
          <a:graphicData uri="http://schemas.openxmlformats.org/presentationml/2006/ole">
            <mc:AlternateContent xmlns:mc="http://schemas.openxmlformats.org/markup-compatibility/2006">
              <mc:Choice xmlns:v="urn:schemas-microsoft-com:vml" Requires="v">
                <p:oleObj spid="_x0000_s145427" name="Visio" r:id="rId4" imgW="4527477" imgH="1304124" progId="">
                  <p:embed/>
                </p:oleObj>
              </mc:Choice>
              <mc:Fallback>
                <p:oleObj name="Visio" r:id="rId4" imgW="4527477" imgH="1304124" progId="">
                  <p:embed/>
                  <p:pic>
                    <p:nvPicPr>
                      <p:cNvPr id="0"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5" y="3846513"/>
                        <a:ext cx="7561263" cy="217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2577" name="Rectangle 2"/>
          <p:cNvSpPr>
            <a:spLocks noGrp="1" noChangeArrowheads="1"/>
          </p:cNvSpPr>
          <p:nvPr>
            <p:ph type="title" idx="4294967295"/>
          </p:nvPr>
        </p:nvSpPr>
        <p:spPr>
          <a:xfrm>
            <a:off x="684213" y="2573338"/>
            <a:ext cx="7772400" cy="1143000"/>
          </a:xfrm>
        </p:spPr>
        <p:txBody>
          <a:bodyPr/>
          <a:lstStyle/>
          <a:p>
            <a:pPr eaLnBrk="1" hangingPunct="1"/>
            <a:r>
              <a:rPr lang="en-US" sz="4800" b="1" smtClean="0"/>
              <a:t>Assumptions &amp; Risks</a:t>
            </a:r>
            <a:br>
              <a:rPr lang="en-US" sz="4800" b="1" smtClean="0"/>
            </a:br>
            <a:endParaRPr lang="en-US" sz="4000" b="1" smtClean="0"/>
          </a:p>
        </p:txBody>
      </p:sp>
    </p:spTree>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4625" name="Rectangle 2"/>
          <p:cNvSpPr>
            <a:spLocks noGrp="1" noChangeArrowheads="1"/>
          </p:cNvSpPr>
          <p:nvPr>
            <p:ph type="title" idx="4294967295"/>
          </p:nvPr>
        </p:nvSpPr>
        <p:spPr>
          <a:xfrm>
            <a:off x="971550" y="41275"/>
            <a:ext cx="7878763" cy="1371600"/>
          </a:xfrm>
        </p:spPr>
        <p:txBody>
          <a:bodyPr/>
          <a:lstStyle/>
          <a:p>
            <a:pPr eaLnBrk="1" hangingPunct="1"/>
            <a:r>
              <a:rPr lang="en-GB" b="1" smtClean="0"/>
              <a:t>Assumption: A Definition</a:t>
            </a:r>
          </a:p>
        </p:txBody>
      </p:sp>
      <p:sp>
        <p:nvSpPr>
          <p:cNvPr id="154626" name="Rectangle 3"/>
          <p:cNvSpPr>
            <a:spLocks noGrp="1" noChangeArrowheads="1"/>
          </p:cNvSpPr>
          <p:nvPr>
            <p:ph type="body" idx="4294967295"/>
          </p:nvPr>
        </p:nvSpPr>
        <p:spPr>
          <a:xfrm>
            <a:off x="468313" y="1773238"/>
            <a:ext cx="8077200" cy="4876800"/>
          </a:xfrm>
        </p:spPr>
        <p:txBody>
          <a:bodyPr/>
          <a:lstStyle/>
          <a:p>
            <a:pPr marL="290513" indent="-290513" eaLnBrk="1" hangingPunct="1">
              <a:lnSpc>
                <a:spcPct val="80000"/>
              </a:lnSpc>
              <a:spcAft>
                <a:spcPct val="40000"/>
              </a:spcAft>
              <a:buFont typeface="Wingdings" pitchFamily="2" charset="2"/>
              <a:buChar char="§"/>
            </a:pPr>
            <a:r>
              <a:rPr lang="en-GB" smtClean="0"/>
              <a:t>A necessary condition for the achievement of results at different levels</a:t>
            </a:r>
          </a:p>
          <a:p>
            <a:pPr marL="290513" indent="-290513" eaLnBrk="1" hangingPunct="1">
              <a:lnSpc>
                <a:spcPct val="80000"/>
              </a:lnSpc>
              <a:spcAft>
                <a:spcPct val="40000"/>
              </a:spcAft>
              <a:buFont typeface="Wingdings" pitchFamily="2" charset="2"/>
              <a:buChar char="§"/>
            </a:pPr>
            <a:r>
              <a:rPr lang="en-GB" smtClean="0"/>
              <a:t>Part of the cause-effect logic</a:t>
            </a:r>
          </a:p>
          <a:p>
            <a:pPr marL="290513" indent="-290513" eaLnBrk="1" hangingPunct="1">
              <a:lnSpc>
                <a:spcPct val="80000"/>
              </a:lnSpc>
              <a:spcAft>
                <a:spcPct val="40000"/>
              </a:spcAft>
              <a:buFont typeface="Wingdings" pitchFamily="2" charset="2"/>
              <a:buChar char="§"/>
            </a:pPr>
            <a:r>
              <a:rPr lang="en-GB" smtClean="0"/>
              <a:t>Stated as though it is actually the case</a:t>
            </a:r>
          </a:p>
          <a:p>
            <a:pPr marL="290513" indent="-290513" eaLnBrk="1" hangingPunct="1">
              <a:lnSpc>
                <a:spcPct val="80000"/>
              </a:lnSpc>
              <a:spcAft>
                <a:spcPct val="40000"/>
              </a:spcAft>
              <a:buFont typeface="Wingdings" pitchFamily="2" charset="2"/>
              <a:buChar char="§"/>
            </a:pPr>
            <a:r>
              <a:rPr lang="en-GB" smtClean="0"/>
              <a:t>Often very un-predictable at higher levels</a:t>
            </a:r>
            <a:endParaRPr lang="en-GB" sz="1600" smtClean="0"/>
          </a:p>
          <a:p>
            <a:pPr marL="290513" indent="-290513" eaLnBrk="1" hangingPunct="1">
              <a:lnSpc>
                <a:spcPct val="80000"/>
              </a:lnSpc>
              <a:spcAft>
                <a:spcPct val="40000"/>
              </a:spcAft>
              <a:buFont typeface="Wingdings" pitchFamily="2" charset="2"/>
              <a:buChar char="§"/>
            </a:pPr>
            <a:r>
              <a:rPr lang="en-GB" smtClean="0"/>
              <a:t>Can help identify additional results or outputs</a:t>
            </a:r>
          </a:p>
          <a:p>
            <a:pPr marL="290513" indent="-290513" eaLnBrk="1" hangingPunct="1">
              <a:lnSpc>
                <a:spcPct val="80000"/>
              </a:lnSpc>
              <a:spcAft>
                <a:spcPct val="40000"/>
              </a:spcAft>
            </a:pPr>
            <a:endParaRPr lang="en-GB" sz="1600" smtClean="0"/>
          </a:p>
          <a:p>
            <a:pPr marL="290513" indent="-290513" eaLnBrk="1" hangingPunct="1">
              <a:lnSpc>
                <a:spcPct val="80000"/>
              </a:lnSpc>
              <a:spcAft>
                <a:spcPct val="40000"/>
              </a:spcAft>
            </a:pPr>
            <a:endParaRPr lang="en-GB" smtClean="0"/>
          </a:p>
          <a:p>
            <a:pPr marL="290513" indent="-290513" eaLnBrk="1" hangingPunct="1">
              <a:lnSpc>
                <a:spcPct val="80000"/>
              </a:lnSpc>
              <a:spcAft>
                <a:spcPct val="40000"/>
              </a:spcAft>
            </a:pPr>
            <a:endParaRPr lang="en-GB" smtClean="0"/>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6673" name="Rectangle 2"/>
          <p:cNvSpPr>
            <a:spLocks noGrp="1" noChangeArrowheads="1"/>
          </p:cNvSpPr>
          <p:nvPr>
            <p:ph type="title" idx="4294967295"/>
          </p:nvPr>
        </p:nvSpPr>
        <p:spPr>
          <a:xfrm>
            <a:off x="844550" y="260350"/>
            <a:ext cx="7399338" cy="1143000"/>
          </a:xfrm>
        </p:spPr>
        <p:txBody>
          <a:bodyPr/>
          <a:lstStyle/>
          <a:p>
            <a:pPr eaLnBrk="1" hangingPunct="1"/>
            <a:r>
              <a:rPr lang="fr-CH" b="1" smtClean="0"/>
              <a:t>Risk: A Definition</a:t>
            </a:r>
          </a:p>
        </p:txBody>
      </p:sp>
      <p:sp>
        <p:nvSpPr>
          <p:cNvPr id="156674" name="Rectangle 3"/>
          <p:cNvSpPr>
            <a:spLocks noGrp="1" noChangeArrowheads="1"/>
          </p:cNvSpPr>
          <p:nvPr>
            <p:ph type="body" idx="4294967295"/>
          </p:nvPr>
        </p:nvSpPr>
        <p:spPr>
          <a:xfrm>
            <a:off x="468313" y="1916113"/>
            <a:ext cx="8458200" cy="4724400"/>
          </a:xfrm>
        </p:spPr>
        <p:txBody>
          <a:bodyPr/>
          <a:lstStyle/>
          <a:p>
            <a:pPr marL="290513" indent="-290513" eaLnBrk="1" hangingPunct="1">
              <a:lnSpc>
                <a:spcPct val="80000"/>
              </a:lnSpc>
              <a:spcAft>
                <a:spcPct val="40000"/>
              </a:spcAft>
              <a:buClr>
                <a:schemeClr val="tx1"/>
              </a:buClr>
              <a:buFont typeface="Wingdings" pitchFamily="2" charset="2"/>
              <a:buChar char="§"/>
            </a:pPr>
            <a:r>
              <a:rPr lang="en-GB" smtClean="0"/>
              <a:t>A potential event or occurrence beyond the control of the programme that could </a:t>
            </a:r>
            <a:r>
              <a:rPr lang="en-GB" i="1" smtClean="0"/>
              <a:t>adversely affect</a:t>
            </a:r>
            <a:r>
              <a:rPr lang="en-GB" smtClean="0"/>
              <a:t> the achievement of the desired results  </a:t>
            </a:r>
          </a:p>
          <a:p>
            <a:pPr marL="766763" lvl="1" eaLnBrk="1" hangingPunct="1">
              <a:lnSpc>
                <a:spcPct val="80000"/>
              </a:lnSpc>
              <a:spcAft>
                <a:spcPct val="40000"/>
              </a:spcAft>
              <a:buFont typeface="Wingdings" pitchFamily="2" charset="2"/>
              <a:buNone/>
            </a:pPr>
            <a:r>
              <a:rPr lang="en-GB" i="1" smtClean="0">
                <a:sym typeface="Wingdings" pitchFamily="2" charset="2"/>
              </a:rPr>
              <a:t> A threat to success</a:t>
            </a:r>
            <a:endParaRPr lang="en-GB" i="1" smtClean="0"/>
          </a:p>
          <a:p>
            <a:pPr marL="290513" indent="-290513" eaLnBrk="1" hangingPunct="1">
              <a:lnSpc>
                <a:spcPct val="80000"/>
              </a:lnSpc>
              <a:spcAft>
                <a:spcPct val="40000"/>
              </a:spcAft>
              <a:buClr>
                <a:schemeClr val="tx1"/>
              </a:buClr>
              <a:buFont typeface="Wingdings" pitchFamily="2" charset="2"/>
              <a:buChar char="§"/>
            </a:pPr>
            <a:r>
              <a:rPr lang="en-GB" smtClean="0"/>
              <a:t>Not just the negative of an assumption</a:t>
            </a:r>
          </a:p>
          <a:p>
            <a:pPr marL="290513" indent="-290513" eaLnBrk="1" hangingPunct="1">
              <a:lnSpc>
                <a:spcPct val="80000"/>
              </a:lnSpc>
              <a:spcAft>
                <a:spcPct val="40000"/>
              </a:spcAft>
              <a:buClr>
                <a:schemeClr val="tx1"/>
              </a:buClr>
              <a:buFont typeface="Wingdings" pitchFamily="2" charset="2"/>
              <a:buChar char="§"/>
            </a:pPr>
            <a:r>
              <a:rPr lang="en-GB" smtClean="0"/>
              <a:t>A trigger for reconsideration of strategic direction</a:t>
            </a:r>
          </a:p>
        </p:txBody>
      </p:sp>
    </p:spTree>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cxnSp>
        <p:nvCxnSpPr>
          <p:cNvPr id="165889" name="AutoShape 3"/>
          <p:cNvCxnSpPr>
            <a:cxnSpLocks noChangeShapeType="1"/>
          </p:cNvCxnSpPr>
          <p:nvPr/>
        </p:nvCxnSpPr>
        <p:spPr bwMode="auto">
          <a:xfrm flipH="1" flipV="1">
            <a:off x="3689350" y="4038600"/>
            <a:ext cx="57150" cy="1477963"/>
          </a:xfrm>
          <a:prstGeom prst="curvedConnector3">
            <a:avLst>
              <a:gd name="adj1" fmla="val -3238889"/>
            </a:avLst>
          </a:prstGeom>
          <a:noFill/>
          <a:ln w="38100">
            <a:solidFill>
              <a:schemeClr val="tx1"/>
            </a:solidFill>
            <a:round/>
            <a:headEnd/>
            <a:tailEnd type="triangle" w="med" len="med"/>
          </a:ln>
        </p:spPr>
      </p:cxnSp>
      <p:sp>
        <p:nvSpPr>
          <p:cNvPr id="165890" name="Rectangle 4"/>
          <p:cNvSpPr>
            <a:spLocks noGrp="1" noChangeArrowheads="1"/>
          </p:cNvSpPr>
          <p:nvPr>
            <p:ph type="title" idx="4294967295"/>
          </p:nvPr>
        </p:nvSpPr>
        <p:spPr>
          <a:xfrm>
            <a:off x="1036638" y="44450"/>
            <a:ext cx="7783512" cy="825500"/>
          </a:xfrm>
        </p:spPr>
        <p:txBody>
          <a:bodyPr/>
          <a:lstStyle/>
          <a:p>
            <a:pPr eaLnBrk="1" hangingPunct="1"/>
            <a:r>
              <a:rPr lang="en-GB" b="1" smtClean="0"/>
              <a:t>Assumptions &amp; Risks</a:t>
            </a:r>
          </a:p>
        </p:txBody>
      </p:sp>
      <p:sp>
        <p:nvSpPr>
          <p:cNvPr id="165891" name="Oval 5"/>
          <p:cNvSpPr>
            <a:spLocks noChangeArrowheads="1"/>
          </p:cNvSpPr>
          <p:nvPr/>
        </p:nvSpPr>
        <p:spPr bwMode="auto">
          <a:xfrm>
            <a:off x="5207000" y="3589338"/>
            <a:ext cx="3757613" cy="1423987"/>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p:spPr>
        <p:txBody>
          <a:bodyPr anchor="ctr"/>
          <a:lstStyle/>
          <a:p>
            <a:pPr algn="ctr" eaLnBrk="0" hangingPunct="0"/>
            <a:r>
              <a:rPr lang="en-GB" sz="2000">
                <a:solidFill>
                  <a:srgbClr val="FFFFFF"/>
                </a:solidFill>
                <a:cs typeface="Arial" charset="0"/>
              </a:rPr>
              <a:t>Prov. Govt disburses its planned financial support for the micro-credit initiatives</a:t>
            </a:r>
            <a:endParaRPr lang="fr-CH" sz="2000">
              <a:solidFill>
                <a:srgbClr val="FFFFFF"/>
              </a:solidFill>
              <a:latin typeface="Times New Roman" pitchFamily="18" charset="0"/>
              <a:cs typeface="Arial" charset="0"/>
            </a:endParaRPr>
          </a:p>
        </p:txBody>
      </p:sp>
      <p:cxnSp>
        <p:nvCxnSpPr>
          <p:cNvPr id="165892" name="AutoShape 9"/>
          <p:cNvCxnSpPr>
            <a:cxnSpLocks noChangeShapeType="1"/>
          </p:cNvCxnSpPr>
          <p:nvPr/>
        </p:nvCxnSpPr>
        <p:spPr bwMode="auto">
          <a:xfrm flipH="1" flipV="1">
            <a:off x="3621088" y="2119313"/>
            <a:ext cx="68262" cy="1546225"/>
          </a:xfrm>
          <a:prstGeom prst="curvedConnector3">
            <a:avLst>
              <a:gd name="adj1" fmla="val -2518606"/>
            </a:avLst>
          </a:prstGeom>
          <a:noFill/>
          <a:ln w="38100">
            <a:solidFill>
              <a:schemeClr val="tx1"/>
            </a:solidFill>
            <a:round/>
            <a:headEnd/>
            <a:tailEnd type="triangle" w="med" len="med"/>
          </a:ln>
        </p:spPr>
      </p:cxnSp>
      <p:sp>
        <p:nvSpPr>
          <p:cNvPr id="152582" name="Oval 13"/>
          <p:cNvSpPr>
            <a:spLocks noChangeArrowheads="1"/>
          </p:cNvSpPr>
          <p:nvPr/>
        </p:nvSpPr>
        <p:spPr bwMode="auto">
          <a:xfrm>
            <a:off x="465138" y="968375"/>
            <a:ext cx="3314700" cy="1597025"/>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85000"/>
              </a:lnSpc>
              <a:defRPr/>
            </a:pPr>
            <a:r>
              <a:rPr lang="en-GB" sz="2000">
                <a:solidFill>
                  <a:srgbClr val="000000"/>
                </a:solidFill>
                <a:cs typeface="Arial" charset="0"/>
              </a:rPr>
              <a:t>Indigenous communities in Belem Province enjoy a higher standard of living</a:t>
            </a:r>
            <a:endParaRPr lang="fr-CH" sz="2000">
              <a:solidFill>
                <a:srgbClr val="000000"/>
              </a:solidFill>
              <a:cs typeface="Arial" charset="0"/>
            </a:endParaRPr>
          </a:p>
        </p:txBody>
      </p:sp>
      <p:sp>
        <p:nvSpPr>
          <p:cNvPr id="152583" name="Oval 14"/>
          <p:cNvSpPr>
            <a:spLocks noChangeArrowheads="1"/>
          </p:cNvSpPr>
          <p:nvPr/>
        </p:nvSpPr>
        <p:spPr bwMode="auto">
          <a:xfrm>
            <a:off x="395288" y="2708275"/>
            <a:ext cx="3313112" cy="2089150"/>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90000"/>
              </a:lnSpc>
              <a:defRPr/>
            </a:pPr>
            <a:r>
              <a:rPr lang="en-GB" sz="2000">
                <a:solidFill>
                  <a:srgbClr val="000000"/>
                </a:solidFill>
                <a:cs typeface="Arial" charset="0"/>
              </a:rPr>
              <a:t>Indigenous families involved in micro-credit initiatives have increased employment and incomes</a:t>
            </a:r>
            <a:endParaRPr lang="fr-CH" sz="2000">
              <a:solidFill>
                <a:srgbClr val="000000"/>
              </a:solidFill>
              <a:cs typeface="Arial" charset="0"/>
            </a:endParaRPr>
          </a:p>
        </p:txBody>
      </p:sp>
      <p:sp>
        <p:nvSpPr>
          <p:cNvPr id="165895" name="Oval 222"/>
          <p:cNvSpPr>
            <a:spLocks noChangeArrowheads="1"/>
          </p:cNvSpPr>
          <p:nvPr/>
        </p:nvSpPr>
        <p:spPr bwMode="auto">
          <a:xfrm>
            <a:off x="3779838" y="836613"/>
            <a:ext cx="2617787" cy="1047750"/>
          </a:xfrm>
          <a:prstGeom prst="ellipse">
            <a:avLst/>
          </a:prstGeom>
          <a:gradFill rotWithShape="0">
            <a:gsLst>
              <a:gs pos="0">
                <a:srgbClr val="FFCC00"/>
              </a:gs>
              <a:gs pos="50000">
                <a:srgbClr val="FFE992"/>
              </a:gs>
              <a:gs pos="100000">
                <a:srgbClr val="FFCC00"/>
              </a:gs>
            </a:gsLst>
            <a:lin ang="5400000" scaled="1"/>
          </a:gradFill>
          <a:ln w="9525">
            <a:solidFill>
              <a:schemeClr val="tx1"/>
            </a:solidFill>
            <a:round/>
            <a:headEnd/>
            <a:tailEnd/>
          </a:ln>
        </p:spPr>
        <p:txBody>
          <a:bodyPr anchor="ctr"/>
          <a:lstStyle/>
          <a:p>
            <a:pPr algn="ctr" eaLnBrk="0" hangingPunct="0"/>
            <a:r>
              <a:rPr lang="en-GB" sz="2000">
                <a:solidFill>
                  <a:srgbClr val="000000"/>
                </a:solidFill>
                <a:cs typeface="Arial" charset="0"/>
              </a:rPr>
              <a:t>Risk: Return of hyper-inflation</a:t>
            </a:r>
            <a:endParaRPr lang="fr-CH" sz="2400">
              <a:solidFill>
                <a:srgbClr val="000000"/>
              </a:solidFill>
              <a:cs typeface="Arial" charset="0"/>
            </a:endParaRPr>
          </a:p>
        </p:txBody>
      </p:sp>
      <p:sp>
        <p:nvSpPr>
          <p:cNvPr id="152585" name="Oval 223"/>
          <p:cNvSpPr>
            <a:spLocks noChangeArrowheads="1"/>
          </p:cNvSpPr>
          <p:nvPr/>
        </p:nvSpPr>
        <p:spPr bwMode="auto">
          <a:xfrm>
            <a:off x="536575" y="4941888"/>
            <a:ext cx="3314700" cy="1727200"/>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85000"/>
              </a:lnSpc>
              <a:defRPr/>
            </a:pPr>
            <a:r>
              <a:rPr lang="en-GB" sz="2000">
                <a:solidFill>
                  <a:srgbClr val="000000"/>
                </a:solidFill>
                <a:cs typeface="Arial" charset="0"/>
              </a:rPr>
              <a:t>Income generating micro-credit initiatives are implemented</a:t>
            </a:r>
            <a:endParaRPr lang="fr-CH" sz="2000">
              <a:solidFill>
                <a:srgbClr val="000000"/>
              </a:solidFill>
              <a:cs typeface="Arial" charset="0"/>
            </a:endParaRPr>
          </a:p>
        </p:txBody>
      </p:sp>
      <p:sp>
        <p:nvSpPr>
          <p:cNvPr id="165897" name="Text Box 12"/>
          <p:cNvSpPr txBox="1">
            <a:spLocks noChangeArrowheads="1"/>
          </p:cNvSpPr>
          <p:nvPr/>
        </p:nvSpPr>
        <p:spPr bwMode="auto">
          <a:xfrm>
            <a:off x="250825" y="5949950"/>
            <a:ext cx="419100" cy="457200"/>
          </a:xfrm>
          <a:prstGeom prst="rect">
            <a:avLst/>
          </a:prstGeom>
          <a:solidFill>
            <a:srgbClr val="FFFF00"/>
          </a:solidFill>
          <a:ln w="9525">
            <a:noFill/>
            <a:miter lim="800000"/>
            <a:headEnd/>
            <a:tailEnd/>
          </a:ln>
        </p:spPr>
        <p:txBody>
          <a:bodyPr>
            <a:spAutoFit/>
          </a:bodyPr>
          <a:lstStyle/>
          <a:p>
            <a:pPr eaLnBrk="0" hangingPunct="0"/>
            <a:r>
              <a:rPr lang="fr-CH" sz="2400" b="1" i="1">
                <a:solidFill>
                  <a:srgbClr val="000000"/>
                </a:solidFill>
                <a:cs typeface="Arial" charset="0"/>
              </a:rPr>
              <a:t>if</a:t>
            </a:r>
            <a:endParaRPr lang="fr-CH" b="1" i="1">
              <a:solidFill>
                <a:srgbClr val="000000"/>
              </a:solidFill>
              <a:cs typeface="Arial" charset="0"/>
            </a:endParaRPr>
          </a:p>
        </p:txBody>
      </p:sp>
      <p:sp>
        <p:nvSpPr>
          <p:cNvPr id="165898" name="Text Box 11"/>
          <p:cNvSpPr txBox="1">
            <a:spLocks noChangeArrowheads="1"/>
          </p:cNvSpPr>
          <p:nvPr/>
        </p:nvSpPr>
        <p:spPr bwMode="auto">
          <a:xfrm>
            <a:off x="3276600" y="5037138"/>
            <a:ext cx="1957388" cy="336550"/>
          </a:xfrm>
          <a:prstGeom prst="rect">
            <a:avLst/>
          </a:prstGeom>
          <a:gradFill rotWithShape="0">
            <a:gsLst>
              <a:gs pos="0">
                <a:srgbClr val="CC0000"/>
              </a:gs>
              <a:gs pos="50000">
                <a:srgbClr val="DE5C5C"/>
              </a:gs>
              <a:gs pos="100000">
                <a:srgbClr val="CC0000"/>
              </a:gs>
            </a:gsLst>
            <a:lin ang="5400000" scaled="1"/>
          </a:gradFill>
          <a:ln w="9525">
            <a:noFill/>
            <a:miter lim="800000"/>
            <a:headEnd/>
            <a:tailEnd/>
          </a:ln>
        </p:spPr>
        <p:txBody>
          <a:bodyPr>
            <a:spAutoFit/>
          </a:bodyPr>
          <a:lstStyle/>
          <a:p>
            <a:pPr eaLnBrk="0" hangingPunct="0"/>
            <a:r>
              <a:rPr lang="fr-CH" sz="1600" b="1" i="1">
                <a:solidFill>
                  <a:srgbClr val="FFFFFF"/>
                </a:solidFill>
                <a:cs typeface="Arial" charset="0"/>
              </a:rPr>
              <a:t>and assuming…</a:t>
            </a:r>
          </a:p>
        </p:txBody>
      </p:sp>
      <p:sp>
        <p:nvSpPr>
          <p:cNvPr id="165899" name="Text Box 7"/>
          <p:cNvSpPr txBox="1">
            <a:spLocks noChangeArrowheads="1"/>
          </p:cNvSpPr>
          <p:nvPr/>
        </p:nvSpPr>
        <p:spPr bwMode="auto">
          <a:xfrm>
            <a:off x="179388" y="3789363"/>
            <a:ext cx="419100" cy="457200"/>
          </a:xfrm>
          <a:prstGeom prst="rect">
            <a:avLst/>
          </a:prstGeom>
          <a:solidFill>
            <a:srgbClr val="FFFF00"/>
          </a:solidFill>
          <a:ln w="9525">
            <a:noFill/>
            <a:miter lim="800000"/>
            <a:headEnd/>
            <a:tailEnd/>
          </a:ln>
        </p:spPr>
        <p:txBody>
          <a:bodyPr>
            <a:spAutoFit/>
          </a:bodyPr>
          <a:lstStyle/>
          <a:p>
            <a:pPr eaLnBrk="0" hangingPunct="0"/>
            <a:r>
              <a:rPr lang="fr-CH" sz="2400" b="1" i="1">
                <a:solidFill>
                  <a:srgbClr val="000000"/>
                </a:solidFill>
                <a:cs typeface="Arial" charset="0"/>
              </a:rPr>
              <a:t>if</a:t>
            </a:r>
            <a:endParaRPr lang="fr-CH" b="1" i="1">
              <a:solidFill>
                <a:srgbClr val="000000"/>
              </a:solidFill>
              <a:cs typeface="Arial" charset="0"/>
            </a:endParaRPr>
          </a:p>
        </p:txBody>
      </p:sp>
      <p:sp>
        <p:nvSpPr>
          <p:cNvPr id="165900" name="Text Box 224"/>
          <p:cNvSpPr txBox="1">
            <a:spLocks noChangeArrowheads="1"/>
          </p:cNvSpPr>
          <p:nvPr/>
        </p:nvSpPr>
        <p:spPr bwMode="auto">
          <a:xfrm>
            <a:off x="3419475" y="3236913"/>
            <a:ext cx="1957388" cy="336550"/>
          </a:xfrm>
          <a:prstGeom prst="rect">
            <a:avLst/>
          </a:prstGeom>
          <a:gradFill rotWithShape="0">
            <a:gsLst>
              <a:gs pos="0">
                <a:srgbClr val="CC0000"/>
              </a:gs>
              <a:gs pos="50000">
                <a:srgbClr val="DE5C5C"/>
              </a:gs>
              <a:gs pos="100000">
                <a:srgbClr val="CC0000"/>
              </a:gs>
            </a:gsLst>
            <a:lin ang="5400000" scaled="1"/>
          </a:gradFill>
          <a:ln w="9525">
            <a:noFill/>
            <a:miter lim="800000"/>
            <a:headEnd/>
            <a:tailEnd/>
          </a:ln>
        </p:spPr>
        <p:txBody>
          <a:bodyPr>
            <a:spAutoFit/>
          </a:bodyPr>
          <a:lstStyle/>
          <a:p>
            <a:pPr eaLnBrk="0" hangingPunct="0"/>
            <a:r>
              <a:rPr lang="fr-CH" sz="1600" b="1" i="1">
                <a:solidFill>
                  <a:srgbClr val="FFFFFF"/>
                </a:solidFill>
                <a:cs typeface="Arial" charset="0"/>
              </a:rPr>
              <a:t>and assuming…</a:t>
            </a:r>
          </a:p>
        </p:txBody>
      </p:sp>
      <p:sp>
        <p:nvSpPr>
          <p:cNvPr id="165901" name="Oval 225"/>
          <p:cNvSpPr>
            <a:spLocks noChangeArrowheads="1"/>
          </p:cNvSpPr>
          <p:nvPr/>
        </p:nvSpPr>
        <p:spPr bwMode="auto">
          <a:xfrm>
            <a:off x="5292725" y="4927600"/>
            <a:ext cx="3671888" cy="1093788"/>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p:spPr>
        <p:txBody>
          <a:bodyPr anchor="ctr"/>
          <a:lstStyle/>
          <a:p>
            <a:pPr algn="ctr" eaLnBrk="0" hangingPunct="0"/>
            <a:r>
              <a:rPr lang="en-GB" sz="2000">
                <a:solidFill>
                  <a:srgbClr val="FFFFFF"/>
                </a:solidFill>
                <a:cs typeface="Arial" charset="0"/>
              </a:rPr>
              <a:t>Local market demand for the products generated</a:t>
            </a:r>
            <a:endParaRPr lang="fr-CH" sz="2000">
              <a:solidFill>
                <a:srgbClr val="FFFFFF"/>
              </a:solidFill>
              <a:latin typeface="Times New Roman" pitchFamily="18" charset="0"/>
              <a:cs typeface="Arial" charset="0"/>
            </a:endParaRPr>
          </a:p>
        </p:txBody>
      </p:sp>
      <p:sp>
        <p:nvSpPr>
          <p:cNvPr id="165902" name="Oval 226"/>
          <p:cNvSpPr>
            <a:spLocks noChangeArrowheads="1"/>
          </p:cNvSpPr>
          <p:nvPr/>
        </p:nvSpPr>
        <p:spPr bwMode="auto">
          <a:xfrm>
            <a:off x="5219700" y="1700213"/>
            <a:ext cx="3744913" cy="1639887"/>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p:spPr>
        <p:txBody>
          <a:bodyPr anchor="ctr"/>
          <a:lstStyle/>
          <a:p>
            <a:pPr algn="ctr" eaLnBrk="0" hangingPunct="0"/>
            <a:r>
              <a:rPr lang="en-GB" sz="2000">
                <a:solidFill>
                  <a:srgbClr val="FFFFFF"/>
                </a:solidFill>
                <a:cs typeface="Arial" charset="0"/>
              </a:rPr>
              <a:t>Families use their new incomes to meet basic needs (pay school fees, etc.)</a:t>
            </a:r>
            <a:endParaRPr lang="fr-CH" sz="2000">
              <a:solidFill>
                <a:srgbClr val="FFFFFF"/>
              </a:solidFill>
              <a:latin typeface="Times New Roman" pitchFamily="18" charset="0"/>
              <a:cs typeface="Arial" charset="0"/>
            </a:endParaRPr>
          </a:p>
        </p:txBody>
      </p:sp>
      <p:sp>
        <p:nvSpPr>
          <p:cNvPr id="165903" name="Text Box 227"/>
          <p:cNvSpPr txBox="1">
            <a:spLocks noChangeArrowheads="1"/>
          </p:cNvSpPr>
          <p:nvPr/>
        </p:nvSpPr>
        <p:spPr bwMode="auto">
          <a:xfrm>
            <a:off x="3276600" y="2251075"/>
            <a:ext cx="863600" cy="457200"/>
          </a:xfrm>
          <a:prstGeom prst="rect">
            <a:avLst/>
          </a:prstGeom>
          <a:solidFill>
            <a:srgbClr val="FFFF00"/>
          </a:solidFill>
          <a:ln w="9525">
            <a:noFill/>
            <a:miter lim="800000"/>
            <a:headEnd/>
            <a:tailEnd/>
          </a:ln>
        </p:spPr>
        <p:txBody>
          <a:bodyPr>
            <a:spAutoFit/>
          </a:bodyPr>
          <a:lstStyle/>
          <a:p>
            <a:pPr algn="ctr" eaLnBrk="0" hangingPunct="0"/>
            <a:r>
              <a:rPr lang="fr-CH" sz="2400" b="1" i="1">
                <a:solidFill>
                  <a:srgbClr val="000000"/>
                </a:solidFill>
                <a:cs typeface="Arial" charset="0"/>
              </a:rPr>
              <a:t>then</a:t>
            </a:r>
            <a:endParaRPr lang="fr-CH" b="1" i="1">
              <a:solidFill>
                <a:srgbClr val="000000"/>
              </a:solidFill>
              <a:cs typeface="Arial" charset="0"/>
            </a:endParaRPr>
          </a:p>
        </p:txBody>
      </p:sp>
      <p:sp>
        <p:nvSpPr>
          <p:cNvPr id="165904" name="Text Box 228"/>
          <p:cNvSpPr txBox="1">
            <a:spLocks noChangeArrowheads="1"/>
          </p:cNvSpPr>
          <p:nvPr/>
        </p:nvSpPr>
        <p:spPr bwMode="auto">
          <a:xfrm>
            <a:off x="3348038" y="4195763"/>
            <a:ext cx="863600" cy="457200"/>
          </a:xfrm>
          <a:prstGeom prst="rect">
            <a:avLst/>
          </a:prstGeom>
          <a:solidFill>
            <a:srgbClr val="FFFF00"/>
          </a:solidFill>
          <a:ln w="9525">
            <a:noFill/>
            <a:miter lim="800000"/>
            <a:headEnd/>
            <a:tailEnd/>
          </a:ln>
        </p:spPr>
        <p:txBody>
          <a:bodyPr>
            <a:spAutoFit/>
          </a:bodyPr>
          <a:lstStyle/>
          <a:p>
            <a:pPr algn="ctr" eaLnBrk="0" hangingPunct="0"/>
            <a:r>
              <a:rPr lang="fr-CH" sz="2400" b="1" i="1">
                <a:solidFill>
                  <a:srgbClr val="000000"/>
                </a:solidFill>
                <a:cs typeface="Arial" charset="0"/>
              </a:rPr>
              <a:t>then</a:t>
            </a:r>
            <a:endParaRPr lang="fr-CH" b="1" i="1">
              <a:solidFill>
                <a:srgbClr val="000000"/>
              </a:solidFill>
              <a:cs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1085850" y="0"/>
            <a:ext cx="7878763" cy="1371600"/>
          </a:xfrm>
        </p:spPr>
        <p:txBody>
          <a:bodyPr/>
          <a:lstStyle/>
          <a:p>
            <a:pPr eaLnBrk="1" hangingPunct="1"/>
            <a:r>
              <a:rPr lang="en-GB" sz="4000" b="1" smtClean="0"/>
              <a:t>HRBA and Problem </a:t>
            </a:r>
            <a:br>
              <a:rPr lang="en-GB" sz="4000" b="1" smtClean="0"/>
            </a:br>
            <a:r>
              <a:rPr lang="en-GB" sz="4000" b="1" smtClean="0"/>
              <a:t>Assessment &amp; Analysis</a:t>
            </a:r>
          </a:p>
        </p:txBody>
      </p:sp>
      <p:sp>
        <p:nvSpPr>
          <p:cNvPr id="13315" name="Rectangle 3"/>
          <p:cNvSpPr>
            <a:spLocks noGrp="1" noChangeArrowheads="1"/>
          </p:cNvSpPr>
          <p:nvPr>
            <p:ph type="body" idx="4294967295"/>
          </p:nvPr>
        </p:nvSpPr>
        <p:spPr>
          <a:xfrm>
            <a:off x="900113" y="1504950"/>
            <a:ext cx="7634287" cy="5019675"/>
          </a:xfrm>
        </p:spPr>
        <p:txBody>
          <a:bodyPr/>
          <a:lstStyle/>
          <a:p>
            <a:pPr marL="290513" indent="-290513" eaLnBrk="1" hangingPunct="1">
              <a:spcBef>
                <a:spcPts val="1200"/>
              </a:spcBef>
              <a:buFont typeface="Wingdings" pitchFamily="2" charset="2"/>
              <a:buNone/>
            </a:pPr>
            <a:r>
              <a:rPr lang="en-GB" sz="2800" smtClean="0"/>
              <a:t>A HRBA helps the UN and partners to answer 4 critical questions:</a:t>
            </a:r>
          </a:p>
          <a:p>
            <a:pPr marL="290513" indent="-290513" eaLnBrk="1" hangingPunct="1">
              <a:spcBef>
                <a:spcPts val="1200"/>
              </a:spcBef>
              <a:buFont typeface="Wingdings" pitchFamily="2" charset="2"/>
              <a:buChar char="à"/>
            </a:pPr>
            <a:r>
              <a:rPr lang="en-GB" sz="2800" u="sng" smtClean="0">
                <a:solidFill>
                  <a:srgbClr val="FF0000"/>
                </a:solidFill>
              </a:rPr>
              <a:t>Who</a:t>
            </a:r>
            <a:r>
              <a:rPr lang="en-GB" sz="2800" smtClean="0"/>
              <a:t> has been left behind</a:t>
            </a:r>
          </a:p>
          <a:p>
            <a:pPr marL="290513" indent="-290513" eaLnBrk="1" hangingPunct="1">
              <a:spcBef>
                <a:spcPts val="1200"/>
              </a:spcBef>
              <a:buFont typeface="Wingdings" pitchFamily="2" charset="2"/>
              <a:buChar char="à"/>
            </a:pPr>
            <a:r>
              <a:rPr lang="en-GB" sz="2800" u="sng" smtClean="0">
                <a:solidFill>
                  <a:srgbClr val="FF3300"/>
                </a:solidFill>
              </a:rPr>
              <a:t>Why?</a:t>
            </a:r>
            <a:r>
              <a:rPr lang="en-GB" sz="2800" smtClean="0">
                <a:solidFill>
                  <a:srgbClr val="FF3300"/>
                </a:solidFill>
              </a:rPr>
              <a:t> </a:t>
            </a:r>
            <a:r>
              <a:rPr lang="en-GB" sz="2800" smtClean="0"/>
              <a:t>Which rights are at stake?</a:t>
            </a:r>
          </a:p>
          <a:p>
            <a:pPr marL="290513" indent="-290513" eaLnBrk="1" hangingPunct="1">
              <a:spcBef>
                <a:spcPts val="1200"/>
              </a:spcBef>
              <a:buFont typeface="Wingdings" pitchFamily="2" charset="2"/>
              <a:buNone/>
            </a:pPr>
            <a:r>
              <a:rPr lang="en-GB" sz="2800" smtClean="0">
                <a:sym typeface="Wingdings" pitchFamily="2" charset="2"/>
              </a:rPr>
              <a:t> </a:t>
            </a:r>
            <a:r>
              <a:rPr lang="en-GB" sz="2800" u="sng" smtClean="0">
                <a:solidFill>
                  <a:srgbClr val="0000FF"/>
                </a:solidFill>
              </a:rPr>
              <a:t>Who</a:t>
            </a:r>
            <a:r>
              <a:rPr lang="en-GB" sz="2800" smtClean="0"/>
              <a:t> has to do something about it?</a:t>
            </a:r>
          </a:p>
          <a:p>
            <a:pPr marL="290513" indent="-290513" eaLnBrk="1" hangingPunct="1">
              <a:spcBef>
                <a:spcPts val="1200"/>
              </a:spcBef>
              <a:buFont typeface="Wingdings" pitchFamily="2" charset="2"/>
              <a:buNone/>
            </a:pPr>
            <a:r>
              <a:rPr lang="en-GB" sz="2800" smtClean="0">
                <a:sym typeface="Wingdings" pitchFamily="2" charset="2"/>
              </a:rPr>
              <a:t> </a:t>
            </a:r>
            <a:r>
              <a:rPr lang="en-GB" sz="2800" smtClean="0"/>
              <a:t>What do </a:t>
            </a:r>
            <a:r>
              <a:rPr lang="en-GB" sz="2800" u="sng" smtClean="0">
                <a:solidFill>
                  <a:srgbClr val="0000FF"/>
                </a:solidFill>
              </a:rPr>
              <a:t>they</a:t>
            </a:r>
            <a:r>
              <a:rPr lang="en-GB" sz="2800" smtClean="0"/>
              <a:t> need, to take action?</a:t>
            </a:r>
          </a:p>
          <a:p>
            <a:pPr marL="290513" indent="-290513" eaLnBrk="1" hangingPunct="1">
              <a:spcBef>
                <a:spcPts val="1200"/>
              </a:spcBef>
              <a:buFontTx/>
              <a:buNone/>
            </a:pPr>
            <a:endParaRPr lang="en-GB" sz="2800" i="1" smtClean="0"/>
          </a:p>
          <a:p>
            <a:pPr marL="290513" indent="-290513" algn="ctr" eaLnBrk="1" hangingPunct="1">
              <a:spcBef>
                <a:spcPts val="1200"/>
              </a:spcBef>
              <a:buFontTx/>
              <a:buNone/>
            </a:pPr>
            <a:r>
              <a:rPr lang="en-GB" sz="2800" i="1" smtClean="0"/>
              <a:t>Process and outcome are equally important</a:t>
            </a:r>
          </a:p>
        </p:txBody>
      </p:sp>
    </p:spTree>
    <p:extLst>
      <p:ext uri="{BB962C8B-B14F-4D97-AF65-F5344CB8AC3E}">
        <p14:creationId xmlns:p14="http://schemas.microsoft.com/office/powerpoint/2010/main" val="3958195589"/>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60769" name="Picture 4"/>
          <p:cNvPicPr>
            <a:picLocks noChangeAspect="1" noChangeArrowheads="1"/>
          </p:cNvPicPr>
          <p:nvPr/>
        </p:nvPicPr>
        <p:blipFill>
          <a:blip r:embed="rId3"/>
          <a:srcRect/>
          <a:stretch>
            <a:fillRect/>
          </a:stretch>
        </p:blipFill>
        <p:spPr bwMode="auto">
          <a:xfrm>
            <a:off x="381000" y="1219200"/>
            <a:ext cx="8386763" cy="5257800"/>
          </a:xfrm>
          <a:prstGeom prst="rect">
            <a:avLst/>
          </a:prstGeom>
          <a:noFill/>
          <a:ln w="9525">
            <a:noFill/>
            <a:miter lim="800000"/>
            <a:headEnd/>
            <a:tailEnd/>
          </a:ln>
        </p:spPr>
      </p:pic>
      <p:sp>
        <p:nvSpPr>
          <p:cNvPr id="160770"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a:lnSpc>
                <a:spcPct val="80000"/>
              </a:lnSpc>
              <a:spcBef>
                <a:spcPct val="20000"/>
              </a:spcBef>
              <a:buClr>
                <a:srgbClr val="006699"/>
              </a:buClr>
              <a:buFont typeface="Wingdings" pitchFamily="2" charset="2"/>
              <a:buChar char="§"/>
            </a:pPr>
            <a:r>
              <a:rPr lang="en-US" sz="3200" b="1">
                <a:solidFill>
                  <a:schemeClr val="bg1"/>
                </a:solidFill>
                <a:cs typeface="Arial" charset="0"/>
              </a:rPr>
              <a:t>Results Matrix</a:t>
            </a:r>
          </a:p>
        </p:txBody>
      </p:sp>
      <p:sp>
        <p:nvSpPr>
          <p:cNvPr id="2" name="Oval 1"/>
          <p:cNvSpPr/>
          <p:nvPr/>
        </p:nvSpPr>
        <p:spPr>
          <a:xfrm>
            <a:off x="4140200" y="1916113"/>
            <a:ext cx="1584325" cy="100806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80000"/>
              </a:lnSpc>
              <a:spcBef>
                <a:spcPct val="20000"/>
              </a:spcBef>
              <a:buClr>
                <a:srgbClr val="006699"/>
              </a:buClr>
              <a:buFont typeface="Wingdings" pitchFamily="2" charset="2"/>
              <a:buChar char="§"/>
              <a:defRPr/>
            </a:pPr>
            <a:endParaRPr lang="en-CA" sz="1600" b="1"/>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62817" name="Picture 3"/>
          <p:cNvPicPr>
            <a:picLocks noChangeAspect="1" noChangeArrowheads="1"/>
          </p:cNvPicPr>
          <p:nvPr/>
        </p:nvPicPr>
        <p:blipFill>
          <a:blip r:embed="rId3"/>
          <a:srcRect/>
          <a:stretch>
            <a:fillRect/>
          </a:stretch>
        </p:blipFill>
        <p:spPr bwMode="auto">
          <a:xfrm>
            <a:off x="304800" y="1295400"/>
            <a:ext cx="8610600" cy="4953000"/>
          </a:xfrm>
          <a:prstGeom prst="rect">
            <a:avLst/>
          </a:prstGeom>
          <a:noFill/>
          <a:ln w="9525">
            <a:noFill/>
            <a:miter lim="800000"/>
            <a:headEnd/>
            <a:tailEnd/>
          </a:ln>
        </p:spPr>
      </p:pic>
      <p:sp>
        <p:nvSpPr>
          <p:cNvPr id="162818"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a:lnSpc>
                <a:spcPct val="80000"/>
              </a:lnSpc>
              <a:spcBef>
                <a:spcPct val="20000"/>
              </a:spcBef>
              <a:buClr>
                <a:srgbClr val="006699"/>
              </a:buClr>
              <a:buFont typeface="Wingdings" pitchFamily="2" charset="2"/>
              <a:buChar char="§"/>
            </a:pPr>
            <a:r>
              <a:rPr lang="en-US" sz="3200" b="1">
                <a:solidFill>
                  <a:schemeClr val="bg1"/>
                </a:solidFill>
                <a:cs typeface="Arial" charset="0"/>
              </a:rPr>
              <a:t>Results Matrix</a:t>
            </a:r>
          </a:p>
        </p:txBody>
      </p:sp>
      <p:sp>
        <p:nvSpPr>
          <p:cNvPr id="4" name="Oval 3"/>
          <p:cNvSpPr/>
          <p:nvPr/>
        </p:nvSpPr>
        <p:spPr>
          <a:xfrm>
            <a:off x="4211638" y="2060575"/>
            <a:ext cx="1584325" cy="1008063"/>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80000"/>
              </a:lnSpc>
              <a:spcBef>
                <a:spcPct val="20000"/>
              </a:spcBef>
              <a:buClr>
                <a:srgbClr val="006699"/>
              </a:buClr>
              <a:buFont typeface="Wingdings" pitchFamily="2" charset="2"/>
              <a:buChar char="§"/>
              <a:defRPr/>
            </a:pPr>
            <a:endParaRPr lang="en-CA" sz="1600" b="1"/>
          </a:p>
        </p:txBody>
      </p:sp>
    </p:spTree>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685800" y="115888"/>
            <a:ext cx="7772400" cy="1143000"/>
          </a:xfrm>
        </p:spPr>
        <p:txBody>
          <a:bodyPr/>
          <a:lstStyle/>
          <a:p>
            <a:pPr eaLnBrk="1" hangingPunct="1">
              <a:defRPr/>
            </a:pPr>
            <a:r>
              <a:rPr lang="en-US" b="1" smtClean="0"/>
              <a:t>Group Work</a:t>
            </a:r>
            <a:r>
              <a:rPr lang="en-US" smtClean="0">
                <a:effectLst>
                  <a:outerShdw blurRad="38100" dist="38100" dir="2700000" algn="tl">
                    <a:srgbClr val="C0C0C0"/>
                  </a:outerShdw>
                </a:effectLst>
              </a:rPr>
              <a:t> </a:t>
            </a:r>
          </a:p>
        </p:txBody>
      </p:sp>
      <p:sp>
        <p:nvSpPr>
          <p:cNvPr id="158739" name="Rectangle 3"/>
          <p:cNvSpPr>
            <a:spLocks noGrp="1" noChangeArrowheads="1"/>
          </p:cNvSpPr>
          <p:nvPr>
            <p:ph type="body" sz="half" idx="4294967295"/>
          </p:nvPr>
        </p:nvSpPr>
        <p:spPr>
          <a:xfrm>
            <a:off x="685800" y="1268413"/>
            <a:ext cx="7702550" cy="4114800"/>
          </a:xfrm>
        </p:spPr>
        <p:txBody>
          <a:bodyPr/>
          <a:lstStyle/>
          <a:p>
            <a:pPr marL="609600" indent="-609600" eaLnBrk="1" hangingPunct="1">
              <a:buFont typeface="Arial" charset="0"/>
              <a:buNone/>
            </a:pPr>
            <a:r>
              <a:rPr lang="en-US" sz="2000" smtClean="0"/>
              <a:t>In Groups…</a:t>
            </a:r>
          </a:p>
          <a:p>
            <a:pPr marL="609600" indent="-609600" eaLnBrk="1" hangingPunct="1"/>
            <a:r>
              <a:rPr lang="en-US" sz="2000" smtClean="0"/>
              <a:t>Develop </a:t>
            </a:r>
            <a:r>
              <a:rPr lang="en-US" sz="2000" u="sng" smtClean="0"/>
              <a:t>1 key assumption</a:t>
            </a:r>
            <a:r>
              <a:rPr lang="en-US" sz="2000" smtClean="0"/>
              <a:t> between an outcome and its contributing outputs</a:t>
            </a:r>
          </a:p>
          <a:p>
            <a:pPr marL="609600" indent="-609600" eaLnBrk="1" hangingPunct="1"/>
            <a:r>
              <a:rPr lang="en-US" sz="2000" smtClean="0"/>
              <a:t>Identify </a:t>
            </a:r>
            <a:r>
              <a:rPr lang="en-US" sz="2000" u="sng" smtClean="0"/>
              <a:t>1 critical risk</a:t>
            </a:r>
            <a:r>
              <a:rPr lang="en-US" sz="2000" smtClean="0"/>
              <a:t> for the results framework overall…and add to your results framework</a:t>
            </a:r>
          </a:p>
          <a:p>
            <a:pPr marL="609600" indent="-609600" eaLnBrk="1" hangingPunct="1">
              <a:buFont typeface="Arial" charset="0"/>
              <a:buNone/>
            </a:pPr>
            <a:endParaRPr lang="en-US" sz="2000" smtClean="0"/>
          </a:p>
        </p:txBody>
      </p:sp>
      <p:sp>
        <p:nvSpPr>
          <p:cNvPr id="158740" name="Rectangle 5"/>
          <p:cNvSpPr>
            <a:spLocks noChangeArrowheads="1"/>
          </p:cNvSpPr>
          <p:nvPr/>
        </p:nvSpPr>
        <p:spPr bwMode="auto">
          <a:xfrm>
            <a:off x="0" y="2219325"/>
            <a:ext cx="277813" cy="287338"/>
          </a:xfrm>
          <a:prstGeom prst="rect">
            <a:avLst/>
          </a:prstGeom>
          <a:noFill/>
          <a:ln w="9525">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graphicFrame>
        <p:nvGraphicFramePr>
          <p:cNvPr id="158737" name="Object 17"/>
          <p:cNvGraphicFramePr>
            <a:graphicFrameLocks noChangeAspect="1"/>
          </p:cNvGraphicFramePr>
          <p:nvPr/>
        </p:nvGraphicFramePr>
        <p:xfrm>
          <a:off x="682625" y="3500438"/>
          <a:ext cx="7561263" cy="2174875"/>
        </p:xfrm>
        <a:graphic>
          <a:graphicData uri="http://schemas.openxmlformats.org/presentationml/2006/ole">
            <mc:AlternateContent xmlns:mc="http://schemas.openxmlformats.org/markup-compatibility/2006">
              <mc:Choice xmlns:v="urn:schemas-microsoft-com:vml" Requires="v">
                <p:oleObj spid="_x0000_s158740" name="Visio" r:id="rId4" imgW="4527477" imgH="1304124" progId="">
                  <p:embed/>
                </p:oleObj>
              </mc:Choice>
              <mc:Fallback>
                <p:oleObj name="Visio" r:id="rId4" imgW="4527477" imgH="1304124" progId="">
                  <p:embed/>
                  <p:pic>
                    <p:nvPicPr>
                      <p:cNvPr id="0"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5" y="3500438"/>
                        <a:ext cx="7561263" cy="217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41" name="Rectangle 7"/>
          <p:cNvSpPr>
            <a:spLocks noChangeArrowheads="1"/>
          </p:cNvSpPr>
          <p:nvPr/>
        </p:nvSpPr>
        <p:spPr bwMode="auto">
          <a:xfrm rot="-1522294">
            <a:off x="7116763" y="3895725"/>
            <a:ext cx="1220787" cy="385763"/>
          </a:xfrm>
          <a:prstGeom prst="rect">
            <a:avLst/>
          </a:prstGeom>
          <a:solidFill>
            <a:srgbClr val="FF9900"/>
          </a:solidFill>
          <a:ln w="9525">
            <a:solidFill>
              <a:srgbClr val="000000"/>
            </a:solidFill>
            <a:miter lim="800000"/>
            <a:headEnd/>
            <a:tailEnd/>
          </a:ln>
        </p:spPr>
        <p:txBody>
          <a:bodyPr anchor="ctr"/>
          <a:lstStyle/>
          <a:p>
            <a:pPr algn="ctr">
              <a:lnSpc>
                <a:spcPct val="80000"/>
              </a:lnSpc>
              <a:spcBef>
                <a:spcPct val="20000"/>
              </a:spcBef>
              <a:buClr>
                <a:srgbClr val="006699"/>
              </a:buClr>
              <a:buFont typeface="Wingdings" pitchFamily="2" charset="2"/>
              <a:buNone/>
            </a:pPr>
            <a:r>
              <a:rPr lang="en-US" altLang="ja-JP" sz="2000" b="1">
                <a:ea typeface="Batang"/>
                <a:cs typeface="Batang"/>
              </a:rPr>
              <a:t>Risk</a:t>
            </a:r>
            <a:endParaRPr lang="en-US" sz="2000" b="1"/>
          </a:p>
        </p:txBody>
      </p:sp>
      <p:sp>
        <p:nvSpPr>
          <p:cNvPr id="158742" name="Rectangle 6"/>
          <p:cNvSpPr>
            <a:spLocks noChangeArrowheads="1"/>
          </p:cNvSpPr>
          <p:nvPr/>
        </p:nvSpPr>
        <p:spPr bwMode="auto">
          <a:xfrm>
            <a:off x="1042988" y="4087813"/>
            <a:ext cx="1728787" cy="504825"/>
          </a:xfrm>
          <a:prstGeom prst="rect">
            <a:avLst/>
          </a:prstGeom>
          <a:solidFill>
            <a:srgbClr val="00FF00"/>
          </a:solidFill>
          <a:ln w="9525">
            <a:solidFill>
              <a:srgbClr val="000000"/>
            </a:solidFill>
            <a:miter lim="800000"/>
            <a:headEnd/>
            <a:tailEnd/>
          </a:ln>
        </p:spPr>
        <p:txBody>
          <a:bodyPr anchor="ctr"/>
          <a:lstStyle/>
          <a:p>
            <a:pPr algn="ctr">
              <a:lnSpc>
                <a:spcPct val="80000"/>
              </a:lnSpc>
              <a:spcBef>
                <a:spcPct val="20000"/>
              </a:spcBef>
              <a:buClr>
                <a:srgbClr val="006699"/>
              </a:buClr>
              <a:buFont typeface="Wingdings" pitchFamily="2" charset="2"/>
              <a:buNone/>
            </a:pPr>
            <a:r>
              <a:rPr lang="en-US" altLang="ja-JP" sz="2000" b="1">
                <a:ea typeface="Batang"/>
                <a:cs typeface="Batang"/>
              </a:rPr>
              <a:t>Assumption</a:t>
            </a:r>
            <a:endParaRPr lang="en-US" sz="2000" b="1"/>
          </a:p>
        </p:txBody>
      </p:sp>
    </p:spTree>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noChangeArrowheads="1"/>
          </p:cNvSpPr>
          <p:nvPr>
            <p:ph type="title" idx="4294967295"/>
          </p:nvPr>
        </p:nvSpPr>
        <p:spPr>
          <a:xfrm>
            <a:off x="457200" y="274638"/>
            <a:ext cx="8229600" cy="803275"/>
          </a:xfrm>
        </p:spPr>
        <p:txBody>
          <a:bodyPr/>
          <a:lstStyle/>
          <a:p>
            <a:pPr eaLnBrk="1" hangingPunct="1"/>
            <a:r>
              <a:rPr lang="en-US" b="1" smtClean="0"/>
              <a:t>Group Work (15 m)</a:t>
            </a:r>
          </a:p>
        </p:txBody>
      </p:sp>
      <p:sp>
        <p:nvSpPr>
          <p:cNvPr id="167938" name="Rectangle 3"/>
          <p:cNvSpPr>
            <a:spLocks noGrp="1" noChangeArrowheads="1"/>
          </p:cNvSpPr>
          <p:nvPr>
            <p:ph type="body" idx="4294967295"/>
          </p:nvPr>
        </p:nvSpPr>
        <p:spPr>
          <a:xfrm>
            <a:off x="685800" y="1412875"/>
            <a:ext cx="7772400" cy="5184775"/>
          </a:xfrm>
        </p:spPr>
        <p:txBody>
          <a:bodyPr/>
          <a:lstStyle/>
          <a:p>
            <a:pPr eaLnBrk="1" hangingPunct="1">
              <a:spcBef>
                <a:spcPct val="0"/>
              </a:spcBef>
              <a:spcAft>
                <a:spcPts val="600"/>
              </a:spcAft>
              <a:buFont typeface="Arial" charset="0"/>
              <a:buNone/>
            </a:pPr>
            <a:r>
              <a:rPr lang="en-US" sz="2800" smtClean="0"/>
              <a:t>In Groups…</a:t>
            </a:r>
          </a:p>
          <a:p>
            <a:pPr eaLnBrk="1" hangingPunct="1">
              <a:spcBef>
                <a:spcPct val="0"/>
              </a:spcBef>
              <a:spcAft>
                <a:spcPts val="600"/>
              </a:spcAft>
            </a:pPr>
            <a:r>
              <a:rPr lang="en-CA" sz="2800" smtClean="0"/>
              <a:t>Choose 1 principle from…</a:t>
            </a:r>
          </a:p>
          <a:p>
            <a:pPr lvl="1" eaLnBrk="1" hangingPunct="1">
              <a:spcBef>
                <a:spcPct val="0"/>
              </a:spcBef>
              <a:spcAft>
                <a:spcPts val="600"/>
              </a:spcAft>
            </a:pPr>
            <a:r>
              <a:rPr lang="en-CA" sz="2400" smtClean="0"/>
              <a:t>Equality and non-discrimination</a:t>
            </a:r>
          </a:p>
          <a:p>
            <a:pPr lvl="1" eaLnBrk="1" hangingPunct="1">
              <a:spcBef>
                <a:spcPct val="0"/>
              </a:spcBef>
              <a:spcAft>
                <a:spcPts val="600"/>
              </a:spcAft>
            </a:pPr>
            <a:r>
              <a:rPr lang="en-CA" sz="2400" smtClean="0"/>
              <a:t>Participation and inclusion</a:t>
            </a:r>
          </a:p>
          <a:p>
            <a:pPr lvl="1" eaLnBrk="1" hangingPunct="1">
              <a:spcBef>
                <a:spcPct val="0"/>
              </a:spcBef>
              <a:spcAft>
                <a:spcPts val="600"/>
              </a:spcAft>
            </a:pPr>
            <a:r>
              <a:rPr lang="en-CA" sz="2400" smtClean="0"/>
              <a:t>Accountability and rule of law</a:t>
            </a:r>
          </a:p>
          <a:p>
            <a:pPr eaLnBrk="1" hangingPunct="1">
              <a:spcBef>
                <a:spcPct val="0"/>
              </a:spcBef>
              <a:spcAft>
                <a:spcPts val="600"/>
              </a:spcAft>
            </a:pPr>
            <a:endParaRPr lang="en-US" sz="2800" smtClean="0"/>
          </a:p>
          <a:p>
            <a:pPr eaLnBrk="1" hangingPunct="1">
              <a:spcBef>
                <a:spcPct val="0"/>
              </a:spcBef>
              <a:spcAft>
                <a:spcPts val="600"/>
              </a:spcAft>
            </a:pPr>
            <a:r>
              <a:rPr lang="en-US" sz="2800" smtClean="0"/>
              <a:t>Make </a:t>
            </a:r>
            <a:r>
              <a:rPr lang="en-US" sz="2800" b="1" smtClean="0"/>
              <a:t>up to 3 changes </a:t>
            </a:r>
            <a:r>
              <a:rPr lang="en-US" sz="2800" smtClean="0"/>
              <a:t>in your results framework (results and indicators) to reflect the principle</a:t>
            </a:r>
          </a:p>
          <a:p>
            <a:pPr eaLnBrk="1" hangingPunct="1">
              <a:spcBef>
                <a:spcPct val="0"/>
              </a:spcBef>
              <a:spcAft>
                <a:spcPts val="600"/>
              </a:spcAft>
            </a:pPr>
            <a:endParaRPr lang="en-US" sz="2800" smtClean="0"/>
          </a:p>
          <a:p>
            <a:pPr eaLnBrk="1" hangingPunct="1">
              <a:spcBef>
                <a:spcPct val="0"/>
              </a:spcBef>
              <a:spcAft>
                <a:spcPts val="600"/>
              </a:spcAft>
            </a:pPr>
            <a:r>
              <a:rPr lang="en-US" sz="2800" smtClean="0"/>
              <a:t>Be ready to present in plenary…</a:t>
            </a:r>
          </a:p>
          <a:p>
            <a:pPr eaLnBrk="1" hangingPunct="1"/>
            <a:endParaRPr lang="en-US" smtClean="0"/>
          </a:p>
          <a:p>
            <a:pPr eaLnBrk="1" hangingPunct="1">
              <a:buFont typeface="Arial" charset="0"/>
              <a:buNone/>
            </a:pPr>
            <a:endParaRPr lang="en-US" smtClean="0"/>
          </a:p>
          <a:p>
            <a:pPr eaLnBrk="1" hangingPunct="1">
              <a:buFont typeface="Arial" charset="0"/>
              <a:buNone/>
            </a:pPr>
            <a:endParaRPr lang="en-US" smtClean="0">
              <a:ea typeface="ＭＳ Ｐゴシック"/>
              <a:cs typeface="ＭＳ Ｐゴシック"/>
            </a:endParaRPr>
          </a:p>
        </p:txBody>
      </p:sp>
      <p:sp>
        <p:nvSpPr>
          <p:cNvPr id="167939" name="Rectangle 5"/>
          <p:cNvSpPr>
            <a:spLocks noChangeArrowheads="1"/>
          </p:cNvSpPr>
          <p:nvPr/>
        </p:nvSpPr>
        <p:spPr bwMode="auto">
          <a:xfrm>
            <a:off x="0" y="-142875"/>
            <a:ext cx="277813" cy="287338"/>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p:cNvSpPr>
          <p:nvPr>
            <p:ph type="title" idx="4294967295"/>
          </p:nvPr>
        </p:nvSpPr>
        <p:spPr/>
        <p:txBody>
          <a:bodyPr/>
          <a:lstStyle/>
          <a:p>
            <a:pPr eaLnBrk="1" hangingPunct="1"/>
            <a:r>
              <a:rPr lang="en-US" b="1" smtClean="0"/>
              <a:t>Human Rights Principles</a:t>
            </a:r>
          </a:p>
        </p:txBody>
      </p:sp>
      <p:sp>
        <p:nvSpPr>
          <p:cNvPr id="168962" name="Rectangle 3"/>
          <p:cNvSpPr>
            <a:spLocks noGrp="1"/>
          </p:cNvSpPr>
          <p:nvPr>
            <p:ph type="body" sz="half" idx="4294967295"/>
          </p:nvPr>
        </p:nvSpPr>
        <p:spPr>
          <a:xfrm>
            <a:off x="1403350" y="1557338"/>
            <a:ext cx="4038600" cy="4525962"/>
          </a:xfrm>
        </p:spPr>
        <p:txBody>
          <a:bodyPr/>
          <a:lstStyle/>
          <a:p>
            <a:pPr eaLnBrk="1" hangingPunct="1"/>
            <a:r>
              <a:rPr lang="en-US" sz="2400" b="1" smtClean="0">
                <a:solidFill>
                  <a:srgbClr val="009900"/>
                </a:solidFill>
              </a:rPr>
              <a:t>Universality and inalienability</a:t>
            </a:r>
          </a:p>
          <a:p>
            <a:pPr eaLnBrk="1" hangingPunct="1"/>
            <a:r>
              <a:rPr lang="en-US" sz="2400" b="1" smtClean="0">
                <a:solidFill>
                  <a:srgbClr val="009900"/>
                </a:solidFill>
              </a:rPr>
              <a:t>Indivisibility </a:t>
            </a:r>
          </a:p>
          <a:p>
            <a:pPr eaLnBrk="1" hangingPunct="1"/>
            <a:r>
              <a:rPr lang="en-US" sz="2400" b="1" smtClean="0">
                <a:solidFill>
                  <a:srgbClr val="009900"/>
                </a:solidFill>
              </a:rPr>
              <a:t>Interdependence and Inter-relatedness</a:t>
            </a:r>
          </a:p>
          <a:p>
            <a:pPr eaLnBrk="1" hangingPunct="1"/>
            <a:r>
              <a:rPr lang="en-US" sz="2400" smtClean="0"/>
              <a:t>Equality and non-discrimination</a:t>
            </a:r>
          </a:p>
          <a:p>
            <a:pPr eaLnBrk="1" hangingPunct="1"/>
            <a:r>
              <a:rPr lang="en-US" sz="2400" smtClean="0"/>
              <a:t>Participation and inclusion</a:t>
            </a:r>
          </a:p>
          <a:p>
            <a:pPr eaLnBrk="1" hangingPunct="1"/>
            <a:r>
              <a:rPr lang="en-US" sz="2400" smtClean="0"/>
              <a:t>Accountability and rule of law</a:t>
            </a:r>
          </a:p>
        </p:txBody>
      </p:sp>
      <p:pic>
        <p:nvPicPr>
          <p:cNvPr id="168963" name="Picture 4" descr="MCj03839580000[1]"/>
          <p:cNvPicPr>
            <a:picLocks noGrp="1" noChangeAspect="1" noChangeArrowheads="1"/>
          </p:cNvPicPr>
          <p:nvPr>
            <p:ph type="body" sz="half" idx="4294967295"/>
          </p:nvPr>
        </p:nvPicPr>
        <p:blipFill>
          <a:blip r:embed="rId3"/>
          <a:srcRect/>
          <a:stretch>
            <a:fillRect/>
          </a:stretch>
        </p:blipFill>
        <p:spPr>
          <a:xfrm>
            <a:off x="6877050" y="1916113"/>
            <a:ext cx="1603375" cy="1300162"/>
          </a:xfr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Rectangle 2"/>
          <p:cNvSpPr>
            <a:spLocks noGrp="1" noChangeArrowheads="1"/>
          </p:cNvSpPr>
          <p:nvPr>
            <p:ph type="title" idx="4294967295"/>
          </p:nvPr>
        </p:nvSpPr>
        <p:spPr>
          <a:xfrm>
            <a:off x="468313" y="44450"/>
            <a:ext cx="8172450" cy="936625"/>
          </a:xfrm>
        </p:spPr>
        <p:txBody>
          <a:bodyPr/>
          <a:lstStyle/>
          <a:p>
            <a:pPr eaLnBrk="1" hangingPunct="1"/>
            <a:r>
              <a:rPr lang="en-US" smtClean="0"/>
              <a:t>Gallery</a:t>
            </a:r>
            <a:endParaRPr lang="en-US" sz="3200" smtClean="0"/>
          </a:p>
        </p:txBody>
      </p:sp>
      <p:sp>
        <p:nvSpPr>
          <p:cNvPr id="171010" name="Rectangle 3"/>
          <p:cNvSpPr>
            <a:spLocks noGrp="1" noChangeArrowheads="1"/>
          </p:cNvSpPr>
          <p:nvPr>
            <p:ph type="body" idx="4294967295"/>
          </p:nvPr>
        </p:nvSpPr>
        <p:spPr>
          <a:xfrm>
            <a:off x="574675" y="1341438"/>
            <a:ext cx="8569325" cy="5284787"/>
          </a:xfrm>
        </p:spPr>
        <p:txBody>
          <a:bodyPr/>
          <a:lstStyle/>
          <a:p>
            <a:pPr eaLnBrk="1" hangingPunct="1">
              <a:lnSpc>
                <a:spcPct val="70000"/>
              </a:lnSpc>
              <a:spcAft>
                <a:spcPct val="20000"/>
              </a:spcAft>
              <a:buFont typeface="Arial" charset="0"/>
              <a:buNone/>
            </a:pPr>
            <a:endParaRPr lang="en-US" sz="2000" b="1" smtClean="0"/>
          </a:p>
          <a:p>
            <a:pPr eaLnBrk="1" hangingPunct="1">
              <a:lnSpc>
                <a:spcPct val="70000"/>
              </a:lnSpc>
              <a:spcAft>
                <a:spcPct val="20000"/>
              </a:spcAft>
              <a:buFont typeface="Arial" charset="0"/>
              <a:buNone/>
            </a:pPr>
            <a:r>
              <a:rPr lang="en-US" sz="2000" b="1" smtClean="0"/>
              <a:t>Your opportunity to “visit” other groups and give feedback</a:t>
            </a:r>
          </a:p>
          <a:p>
            <a:pPr eaLnBrk="1" hangingPunct="1">
              <a:lnSpc>
                <a:spcPct val="70000"/>
              </a:lnSpc>
              <a:spcAft>
                <a:spcPct val="20000"/>
              </a:spcAft>
              <a:buFont typeface="Arial" charset="0"/>
              <a:buNone/>
            </a:pPr>
            <a:endParaRPr lang="en-US" sz="2000" b="1" smtClean="0"/>
          </a:p>
          <a:p>
            <a:pPr eaLnBrk="1" hangingPunct="1">
              <a:lnSpc>
                <a:spcPct val="70000"/>
              </a:lnSpc>
              <a:spcAft>
                <a:spcPct val="20000"/>
              </a:spcAft>
              <a:buFont typeface="Arial" charset="0"/>
              <a:buNone/>
            </a:pPr>
            <a:r>
              <a:rPr lang="en-US" sz="2000" b="1" smtClean="0"/>
              <a:t>Reflect on…</a:t>
            </a:r>
            <a:r>
              <a:rPr lang="en-US" sz="1800" smtClean="0"/>
              <a:t> </a:t>
            </a:r>
          </a:p>
          <a:p>
            <a:pPr lvl="1" eaLnBrk="1" hangingPunct="1">
              <a:lnSpc>
                <a:spcPct val="80000"/>
              </a:lnSpc>
              <a:spcAft>
                <a:spcPct val="20000"/>
              </a:spcAft>
            </a:pPr>
            <a:r>
              <a:rPr lang="en-US" sz="1800" smtClean="0"/>
              <a:t>The </a:t>
            </a:r>
            <a:r>
              <a:rPr lang="en-US" sz="1800" b="1" smtClean="0"/>
              <a:t>logical flow of results</a:t>
            </a:r>
            <a:r>
              <a:rPr lang="en-US" sz="1800" smtClean="0"/>
              <a:t> and use of </a:t>
            </a:r>
            <a:r>
              <a:rPr lang="en-US" sz="1800" b="1" smtClean="0"/>
              <a:t>change language</a:t>
            </a:r>
          </a:p>
          <a:p>
            <a:pPr lvl="1" eaLnBrk="1" hangingPunct="1">
              <a:lnSpc>
                <a:spcPct val="80000"/>
              </a:lnSpc>
              <a:spcAft>
                <a:spcPct val="20000"/>
              </a:spcAft>
            </a:pPr>
            <a:r>
              <a:rPr lang="en-US" sz="1800" smtClean="0"/>
              <a:t>The </a:t>
            </a:r>
            <a:r>
              <a:rPr lang="en-US" sz="1800" b="1" smtClean="0"/>
              <a:t>SMART</a:t>
            </a:r>
            <a:r>
              <a:rPr lang="en-US" sz="1800" smtClean="0"/>
              <a:t>-ness of the framework, particularly the formulation of indicators,  assumptions and risks</a:t>
            </a:r>
          </a:p>
          <a:p>
            <a:pPr lvl="1" eaLnBrk="1" hangingPunct="1">
              <a:lnSpc>
                <a:spcPct val="80000"/>
              </a:lnSpc>
              <a:spcAft>
                <a:spcPct val="20000"/>
              </a:spcAft>
            </a:pPr>
            <a:r>
              <a:rPr lang="en-US" sz="1800" smtClean="0"/>
              <a:t>The </a:t>
            </a:r>
            <a:r>
              <a:rPr lang="en-US" sz="1800" b="1" smtClean="0"/>
              <a:t>linkage</a:t>
            </a:r>
            <a:r>
              <a:rPr lang="en-US" sz="1800" smtClean="0"/>
              <a:t> between the results framework and the human rights-based analysis. </a:t>
            </a:r>
          </a:p>
          <a:p>
            <a:pPr lvl="2" eaLnBrk="1" hangingPunct="1">
              <a:lnSpc>
                <a:spcPct val="80000"/>
              </a:lnSpc>
              <a:spcAft>
                <a:spcPct val="20000"/>
              </a:spcAft>
              <a:buFont typeface="Arial" charset="0"/>
              <a:buNone/>
            </a:pPr>
            <a:r>
              <a:rPr lang="en-US" sz="1600" smtClean="0">
                <a:sym typeface="Wingdings" pitchFamily="2" charset="2"/>
              </a:rPr>
              <a:t>  </a:t>
            </a:r>
            <a:r>
              <a:rPr lang="en-US" sz="1800" smtClean="0"/>
              <a:t>Is it intuitive? </a:t>
            </a:r>
          </a:p>
          <a:p>
            <a:pPr lvl="2" eaLnBrk="1" hangingPunct="1">
              <a:lnSpc>
                <a:spcPct val="80000"/>
              </a:lnSpc>
              <a:spcAft>
                <a:spcPct val="20000"/>
              </a:spcAft>
              <a:buFont typeface="Arial" charset="0"/>
              <a:buNone/>
            </a:pPr>
            <a:r>
              <a:rPr lang="en-US" sz="1800" smtClean="0">
                <a:sym typeface="Wingdings" pitchFamily="2" charset="2"/>
              </a:rPr>
              <a:t>  </a:t>
            </a:r>
            <a:r>
              <a:rPr lang="en-US" sz="1800" smtClean="0"/>
              <a:t>Do the results respond to the underlying and root problems revealed by the analysis? </a:t>
            </a:r>
          </a:p>
          <a:p>
            <a:pPr lvl="2" eaLnBrk="1" hangingPunct="1">
              <a:lnSpc>
                <a:spcPct val="80000"/>
              </a:lnSpc>
              <a:spcAft>
                <a:spcPct val="20000"/>
              </a:spcAft>
              <a:buFont typeface="Arial" charset="0"/>
              <a:buNone/>
            </a:pPr>
            <a:r>
              <a:rPr lang="en-US" sz="1800" smtClean="0">
                <a:sym typeface="Wingdings" pitchFamily="2" charset="2"/>
              </a:rPr>
              <a:t> </a:t>
            </a:r>
            <a:r>
              <a:rPr lang="en-US" sz="1800" smtClean="0"/>
              <a:t>Do the outcomes show changes in the performance of rights-holder to claim their rights, duty-bearers to meet their obligations?</a:t>
            </a:r>
          </a:p>
          <a:p>
            <a:pPr lvl="2" eaLnBrk="1" hangingPunct="1">
              <a:lnSpc>
                <a:spcPct val="80000"/>
              </a:lnSpc>
              <a:spcAft>
                <a:spcPct val="20000"/>
              </a:spcAft>
              <a:buFont typeface="Arial" charset="0"/>
              <a:buNone/>
            </a:pPr>
            <a:r>
              <a:rPr lang="en-US" sz="1800" smtClean="0">
                <a:sym typeface="Wingdings" pitchFamily="2" charset="2"/>
              </a:rPr>
              <a:t> Do the outputs address </a:t>
            </a:r>
            <a:r>
              <a:rPr lang="en-US" sz="1800" smtClean="0"/>
              <a:t>identified capacity gaps?</a:t>
            </a:r>
          </a:p>
          <a:p>
            <a:pPr eaLnBrk="1" hangingPunct="1">
              <a:lnSpc>
                <a:spcPct val="70000"/>
              </a:lnSpc>
              <a:spcAft>
                <a:spcPct val="20000"/>
              </a:spcAft>
              <a:buFont typeface="Arial" charset="0"/>
              <a:buNone/>
            </a:pPr>
            <a:endParaRPr lang="en-US" sz="1800" smtClean="0"/>
          </a:p>
          <a:p>
            <a:pPr eaLnBrk="1" hangingPunct="1">
              <a:lnSpc>
                <a:spcPct val="70000"/>
              </a:lnSpc>
              <a:spcAft>
                <a:spcPct val="20000"/>
              </a:spcAft>
              <a:buFont typeface="Arial" charset="0"/>
              <a:buNone/>
            </a:pPr>
            <a:r>
              <a:rPr lang="en-US" sz="2000" b="1" smtClean="0"/>
              <a:t>!! Remember - leave comments behind on post-it notes.</a:t>
            </a:r>
            <a:r>
              <a:rPr lang="en-US" sz="1800" smtClean="0"/>
              <a:t>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95536" y="1196752"/>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3058" name="Title 1"/>
          <p:cNvSpPr>
            <a:spLocks noGrp="1"/>
          </p:cNvSpPr>
          <p:nvPr>
            <p:ph type="title"/>
          </p:nvPr>
        </p:nvSpPr>
        <p:spPr>
          <a:xfrm>
            <a:off x="760413" y="115888"/>
            <a:ext cx="7772400" cy="1143000"/>
          </a:xfrm>
        </p:spPr>
        <p:txBody>
          <a:bodyPr/>
          <a:lstStyle/>
          <a:p>
            <a:pPr eaLnBrk="1" hangingPunct="1"/>
            <a:r>
              <a:rPr lang="en-CA" smtClean="0"/>
              <a:t>UNDAF Process</a:t>
            </a:r>
          </a:p>
        </p:txBody>
      </p:sp>
      <p:sp>
        <p:nvSpPr>
          <p:cNvPr id="173059" name="Rectangle 3"/>
          <p:cNvSpPr>
            <a:spLocks noChangeArrowheads="1"/>
          </p:cNvSpPr>
          <p:nvPr/>
        </p:nvSpPr>
        <p:spPr bwMode="auto">
          <a:xfrm>
            <a:off x="6516688" y="4221163"/>
            <a:ext cx="2663825" cy="64135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n-CA"/>
              <a:t>HRBA offers the right questions to ask</a:t>
            </a:r>
          </a:p>
        </p:txBody>
      </p:sp>
      <p:sp>
        <p:nvSpPr>
          <p:cNvPr id="173060" name="Rectangle 5"/>
          <p:cNvSpPr>
            <a:spLocks noChangeArrowheads="1"/>
          </p:cNvSpPr>
          <p:nvPr/>
        </p:nvSpPr>
        <p:spPr bwMode="auto">
          <a:xfrm>
            <a:off x="106363" y="1230313"/>
            <a:ext cx="2665412" cy="1465262"/>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n-CA"/>
              <a:t>HRBA guides the process to measure, monitor, and report on progress with </a:t>
            </a:r>
            <a:r>
              <a:rPr lang="en-CA" u="sng"/>
              <a:t>all</a:t>
            </a:r>
            <a:r>
              <a:rPr lang="en-CA"/>
              <a:t> stakeholders</a:t>
            </a:r>
          </a:p>
        </p:txBody>
      </p:sp>
      <p:sp>
        <p:nvSpPr>
          <p:cNvPr id="173061" name="Rectangle 6"/>
          <p:cNvSpPr>
            <a:spLocks noChangeArrowheads="1"/>
          </p:cNvSpPr>
          <p:nvPr/>
        </p:nvSpPr>
        <p:spPr bwMode="auto">
          <a:xfrm>
            <a:off x="1978025" y="5673725"/>
            <a:ext cx="2665413" cy="915988"/>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n-CA"/>
              <a:t>HRBA shows the kinds of results we should be aiming for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1403350" y="620713"/>
            <a:ext cx="6694488" cy="620712"/>
          </a:xfrm>
        </p:spPr>
        <p:txBody>
          <a:bodyPr/>
          <a:lstStyle/>
          <a:p>
            <a:pPr eaLnBrk="1" hangingPunct="1"/>
            <a:r>
              <a:rPr lang="en-GB" b="1" smtClean="0"/>
              <a:t>Elements of RBM (2)</a:t>
            </a:r>
          </a:p>
        </p:txBody>
      </p:sp>
      <p:sp>
        <p:nvSpPr>
          <p:cNvPr id="28674" name="Rectangle 3"/>
          <p:cNvSpPr>
            <a:spLocks noGrp="1" noChangeArrowheads="1"/>
          </p:cNvSpPr>
          <p:nvPr>
            <p:ph type="body" idx="4294967295"/>
          </p:nvPr>
        </p:nvSpPr>
        <p:spPr>
          <a:xfrm>
            <a:off x="506413" y="1412875"/>
            <a:ext cx="8097837" cy="5232400"/>
          </a:xfrm>
        </p:spPr>
        <p:txBody>
          <a:bodyPr/>
          <a:lstStyle/>
          <a:p>
            <a:pPr eaLnBrk="1" hangingPunct="1">
              <a:spcBef>
                <a:spcPct val="0"/>
              </a:spcBef>
              <a:spcAft>
                <a:spcPts val="600"/>
              </a:spcAft>
              <a:buClr>
                <a:srgbClr val="0000FF"/>
              </a:buClr>
            </a:pPr>
            <a:r>
              <a:rPr lang="en-GB" sz="2800" smtClean="0"/>
              <a:t>Structuring of programmes around a chain of </a:t>
            </a:r>
            <a:r>
              <a:rPr lang="en-GB" sz="2800" b="1" u="sng" smtClean="0"/>
              <a:t>SMART</a:t>
            </a:r>
            <a:r>
              <a:rPr lang="en-GB" sz="2800" smtClean="0"/>
              <a:t> results – responding to analysis</a:t>
            </a:r>
          </a:p>
          <a:p>
            <a:pPr eaLnBrk="1" hangingPunct="1">
              <a:spcBef>
                <a:spcPct val="0"/>
              </a:spcBef>
              <a:spcAft>
                <a:spcPts val="600"/>
              </a:spcAft>
              <a:buClr>
                <a:srgbClr val="0000FF"/>
              </a:buClr>
            </a:pPr>
            <a:r>
              <a:rPr lang="en-GB" sz="2800" smtClean="0"/>
              <a:t>Causality in the chain of results (if… then logic)</a:t>
            </a:r>
          </a:p>
          <a:p>
            <a:pPr eaLnBrk="1" hangingPunct="1">
              <a:spcBef>
                <a:spcPct val="0"/>
              </a:spcBef>
              <a:spcAft>
                <a:spcPts val="600"/>
              </a:spcAft>
              <a:buClr>
                <a:srgbClr val="0000FF"/>
              </a:buClr>
            </a:pPr>
            <a:r>
              <a:rPr lang="en-GB" sz="2800" smtClean="0"/>
              <a:t>Use of ‘</a:t>
            </a:r>
            <a:r>
              <a:rPr lang="en-GB" sz="2800" i="1" smtClean="0"/>
              <a:t>change language</a:t>
            </a:r>
            <a:r>
              <a:rPr lang="en-GB" sz="2800" smtClean="0"/>
              <a:t>’ (future conditional)</a:t>
            </a:r>
          </a:p>
          <a:p>
            <a:pPr eaLnBrk="1" hangingPunct="1">
              <a:buFont typeface="Arial" charset="0"/>
              <a:buNone/>
            </a:pPr>
            <a:endParaRPr lang="en-US" sz="2800" b="1" i="1" smtClean="0">
              <a:sym typeface="Wingdings" pitchFamily="2" charset="2"/>
            </a:endParaRPr>
          </a:p>
          <a:p>
            <a:pPr eaLnBrk="1" hangingPunct="1">
              <a:buFont typeface="Arial" charset="0"/>
              <a:buNone/>
            </a:pPr>
            <a:r>
              <a:rPr lang="en-US" sz="2800" b="1" i="1" smtClean="0">
                <a:sym typeface="Wingdings" pitchFamily="2" charset="2"/>
              </a:rPr>
              <a:t> </a:t>
            </a:r>
            <a:r>
              <a:rPr lang="en-US" sz="2800" b="1" i="1" smtClean="0"/>
              <a:t>Linkage</a:t>
            </a:r>
          </a:p>
          <a:p>
            <a:pPr eaLnBrk="1" hangingPunct="1">
              <a:buFont typeface="Arial" charset="0"/>
              <a:buNone/>
            </a:pPr>
            <a:r>
              <a:rPr lang="en-US" sz="2800" smtClean="0"/>
              <a:t>RBM </a:t>
            </a:r>
            <a:r>
              <a:rPr lang="en-US" sz="2800" u="sng" smtClean="0"/>
              <a:t>does not </a:t>
            </a:r>
            <a:r>
              <a:rPr lang="en-US" sz="2800" smtClean="0"/>
              <a:t>tell us what </a:t>
            </a:r>
            <a:r>
              <a:rPr lang="en-GB" sz="2800" b="1" smtClean="0"/>
              <a:t>kinds of changes </a:t>
            </a:r>
            <a:r>
              <a:rPr lang="en-GB" sz="2800" smtClean="0"/>
              <a:t>we should be aiming for</a:t>
            </a:r>
          </a:p>
          <a:p>
            <a:pPr eaLnBrk="1" hangingPunct="1"/>
            <a:endParaRPr lang="en-US" sz="2800" smtClean="0"/>
          </a:p>
          <a:p>
            <a:pPr eaLnBrk="1" hangingPunct="1">
              <a:buFont typeface="Arial" charset="0"/>
              <a:buNone/>
            </a:pPr>
            <a:r>
              <a:rPr lang="en-US" sz="2800" smtClean="0"/>
              <a:t>A HRBA does…</a:t>
            </a:r>
            <a:endParaRPr lang="en-GB" sz="280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3"/>
          <p:cNvSpPr>
            <a:spLocks noGrp="1"/>
          </p:cNvSpPr>
          <p:nvPr>
            <p:ph sz="half" idx="4294967295"/>
          </p:nvPr>
        </p:nvSpPr>
        <p:spPr>
          <a:xfrm>
            <a:off x="746125" y="1743075"/>
            <a:ext cx="3384550" cy="4143375"/>
          </a:xfrm>
        </p:spPr>
        <p:txBody>
          <a:bodyPr/>
          <a:lstStyle/>
          <a:p>
            <a:pPr marL="0" indent="0" algn="ctr" eaLnBrk="1" hangingPunct="1">
              <a:spcBef>
                <a:spcPct val="0"/>
              </a:spcBef>
              <a:buFont typeface="Arial" charset="0"/>
              <a:buNone/>
            </a:pPr>
            <a:r>
              <a:rPr lang="en-US" sz="2000" b="1" smtClean="0"/>
              <a:t>RBM</a:t>
            </a:r>
          </a:p>
          <a:p>
            <a:pPr marL="0" indent="0" eaLnBrk="1" hangingPunct="1">
              <a:spcBef>
                <a:spcPct val="0"/>
              </a:spcBef>
              <a:buFont typeface="Arial" charset="0"/>
              <a:buNone/>
            </a:pPr>
            <a:r>
              <a:rPr lang="en-US" sz="2000" smtClean="0"/>
              <a:t>Impact: change in…</a:t>
            </a:r>
          </a:p>
          <a:p>
            <a:pPr marL="0" indent="0" eaLnBrk="1" hangingPunct="1">
              <a:spcBef>
                <a:spcPct val="0"/>
              </a:spcBef>
            </a:pPr>
            <a:endParaRPr lang="en-US" sz="2000" smtClean="0"/>
          </a:p>
          <a:p>
            <a:pPr marL="0" indent="0" eaLnBrk="1" hangingPunct="1">
              <a:spcBef>
                <a:spcPct val="0"/>
              </a:spcBef>
            </a:pPr>
            <a:endParaRPr lang="en-US" sz="2000" smtClean="0"/>
          </a:p>
          <a:p>
            <a:pPr marL="0" indent="0" eaLnBrk="1" hangingPunct="1">
              <a:spcBef>
                <a:spcPct val="0"/>
              </a:spcBef>
              <a:buFont typeface="Arial" charset="0"/>
              <a:buNone/>
            </a:pPr>
            <a:endParaRPr lang="en-US" sz="2000" smtClean="0"/>
          </a:p>
          <a:p>
            <a:pPr marL="0" indent="0" eaLnBrk="1" hangingPunct="1">
              <a:spcBef>
                <a:spcPct val="0"/>
              </a:spcBef>
              <a:buFont typeface="Arial" charset="0"/>
              <a:buNone/>
            </a:pPr>
            <a:r>
              <a:rPr lang="en-US" sz="2000" smtClean="0"/>
              <a:t>Outcome: change in… </a:t>
            </a:r>
          </a:p>
          <a:p>
            <a:pPr marL="0" indent="0" eaLnBrk="1" hangingPunct="1">
              <a:spcBef>
                <a:spcPct val="0"/>
              </a:spcBef>
            </a:pPr>
            <a:endParaRPr lang="en-US" sz="2000" smtClean="0"/>
          </a:p>
          <a:p>
            <a:pPr marL="0" indent="0" eaLnBrk="1" hangingPunct="1">
              <a:spcBef>
                <a:spcPct val="0"/>
              </a:spcBef>
            </a:pPr>
            <a:endParaRPr lang="en-US" sz="2000" smtClean="0"/>
          </a:p>
          <a:p>
            <a:pPr marL="0" indent="0" eaLnBrk="1" hangingPunct="1">
              <a:spcBef>
                <a:spcPct val="0"/>
              </a:spcBef>
            </a:pPr>
            <a:endParaRPr lang="en-US" sz="2000" smtClean="0"/>
          </a:p>
          <a:p>
            <a:pPr marL="0" indent="0" eaLnBrk="1" hangingPunct="1">
              <a:spcBef>
                <a:spcPct val="0"/>
              </a:spcBef>
              <a:buFont typeface="Arial" charset="0"/>
              <a:buNone/>
            </a:pPr>
            <a:endParaRPr lang="en-US" sz="2000" smtClean="0"/>
          </a:p>
          <a:p>
            <a:pPr marL="0" indent="0" eaLnBrk="1" hangingPunct="1">
              <a:spcBef>
                <a:spcPct val="0"/>
              </a:spcBef>
              <a:buFont typeface="Arial" charset="0"/>
              <a:buNone/>
            </a:pPr>
            <a:r>
              <a:rPr lang="en-US" sz="2000" smtClean="0"/>
              <a:t>Output: change in … </a:t>
            </a:r>
          </a:p>
        </p:txBody>
      </p:sp>
      <p:sp>
        <p:nvSpPr>
          <p:cNvPr id="30722" name="Content Placeholder 5"/>
          <p:cNvSpPr>
            <a:spLocks noGrp="1"/>
          </p:cNvSpPr>
          <p:nvPr>
            <p:ph sz="quarter" idx="4294967295"/>
          </p:nvPr>
        </p:nvSpPr>
        <p:spPr>
          <a:xfrm>
            <a:off x="3482975" y="1743075"/>
            <a:ext cx="4329113" cy="4278313"/>
          </a:xfrm>
        </p:spPr>
        <p:txBody>
          <a:bodyPr/>
          <a:lstStyle/>
          <a:p>
            <a:pPr algn="ctr" eaLnBrk="1" hangingPunct="1">
              <a:spcBef>
                <a:spcPct val="0"/>
              </a:spcBef>
              <a:buFont typeface="Arial" charset="0"/>
              <a:buNone/>
            </a:pPr>
            <a:r>
              <a:rPr lang="es-MX" sz="2000" b="1" smtClean="0"/>
              <a:t>HRBA</a:t>
            </a:r>
          </a:p>
          <a:p>
            <a:pPr eaLnBrk="1" hangingPunct="1">
              <a:spcBef>
                <a:spcPct val="0"/>
              </a:spcBef>
              <a:buFont typeface="Arial" charset="0"/>
              <a:buNone/>
            </a:pPr>
            <a:r>
              <a:rPr lang="es-MX" sz="2000" smtClean="0"/>
              <a:t>…quality of life (</a:t>
            </a:r>
            <a:r>
              <a:rPr lang="en-US" sz="2000" smtClean="0"/>
              <a:t>the </a:t>
            </a:r>
            <a:r>
              <a:rPr lang="en-US" altLang="zh-CN" sz="2000" b="1" smtClean="0">
                <a:cs typeface="宋体"/>
              </a:rPr>
              <a:t>realization </a:t>
            </a:r>
            <a:r>
              <a:rPr lang="en-US" altLang="zh-CN" sz="2000" smtClean="0">
                <a:cs typeface="宋体"/>
              </a:rPr>
              <a:t>of human rights)</a:t>
            </a:r>
          </a:p>
          <a:p>
            <a:pPr eaLnBrk="1" hangingPunct="1">
              <a:spcBef>
                <a:spcPct val="0"/>
              </a:spcBef>
              <a:buFont typeface="Arial" charset="0"/>
              <a:buNone/>
            </a:pPr>
            <a:endParaRPr lang="en-US" sz="2000" smtClean="0"/>
          </a:p>
          <a:p>
            <a:pPr eaLnBrk="1" hangingPunct="1">
              <a:spcBef>
                <a:spcPct val="0"/>
              </a:spcBef>
              <a:buFont typeface="Arial" charset="0"/>
              <a:buNone/>
            </a:pPr>
            <a:endParaRPr lang="en-US" sz="2000" smtClean="0"/>
          </a:p>
          <a:p>
            <a:pPr eaLnBrk="1" hangingPunct="1">
              <a:spcBef>
                <a:spcPct val="0"/>
              </a:spcBef>
              <a:buFont typeface="Arial" charset="0"/>
              <a:buNone/>
            </a:pPr>
            <a:r>
              <a:rPr lang="en-US" sz="2000" smtClean="0"/>
              <a:t>…</a:t>
            </a:r>
            <a:r>
              <a:rPr lang="en-US" altLang="zh-CN" sz="2000" smtClean="0">
                <a:cs typeface="宋体"/>
              </a:rPr>
              <a:t> performance (</a:t>
            </a:r>
            <a:r>
              <a:rPr lang="en-US" altLang="zh-CN" sz="2000" b="1" smtClean="0">
                <a:cs typeface="宋体"/>
              </a:rPr>
              <a:t>behaviours </a:t>
            </a:r>
            <a:r>
              <a:rPr lang="en-US" altLang="zh-CN" sz="2000" smtClean="0">
                <a:cs typeface="宋体"/>
              </a:rPr>
              <a:t>of duty bearers and/or right holders and their </a:t>
            </a:r>
            <a:r>
              <a:rPr lang="en-US" altLang="zh-CN" sz="2000" b="1" smtClean="0">
                <a:cs typeface="宋体"/>
              </a:rPr>
              <a:t>institutions)</a:t>
            </a:r>
          </a:p>
          <a:p>
            <a:pPr eaLnBrk="1" hangingPunct="1">
              <a:spcBef>
                <a:spcPct val="0"/>
              </a:spcBef>
              <a:buFont typeface="Arial" charset="0"/>
              <a:buNone/>
            </a:pPr>
            <a:endParaRPr lang="en-US" sz="2000" smtClean="0"/>
          </a:p>
          <a:p>
            <a:pPr eaLnBrk="1" hangingPunct="1">
              <a:spcBef>
                <a:spcPct val="0"/>
              </a:spcBef>
              <a:buFont typeface="Arial" charset="0"/>
              <a:buNone/>
            </a:pPr>
            <a:endParaRPr lang="en-US" sz="2000" smtClean="0"/>
          </a:p>
          <a:p>
            <a:pPr eaLnBrk="1" hangingPunct="1">
              <a:spcBef>
                <a:spcPct val="0"/>
              </a:spcBef>
              <a:buFont typeface="Arial" charset="0"/>
              <a:buNone/>
            </a:pPr>
            <a:r>
              <a:rPr lang="en-US" sz="2000" smtClean="0"/>
              <a:t>…</a:t>
            </a:r>
            <a:r>
              <a:rPr lang="en-US" altLang="zh-CN" sz="2000" smtClean="0">
                <a:cs typeface="宋体"/>
              </a:rPr>
              <a:t>the </a:t>
            </a:r>
            <a:r>
              <a:rPr lang="en-US" altLang="zh-CN" sz="2000" b="1" smtClean="0">
                <a:cs typeface="宋体"/>
              </a:rPr>
              <a:t>capacity</a:t>
            </a:r>
            <a:r>
              <a:rPr lang="en-US" altLang="zh-CN" sz="2000" smtClean="0">
                <a:cs typeface="宋体"/>
              </a:rPr>
              <a:t> of duty bearers and right holders</a:t>
            </a:r>
            <a:endParaRPr lang="es-PA" sz="2000" smtClean="0"/>
          </a:p>
        </p:txBody>
      </p:sp>
      <p:grpSp>
        <p:nvGrpSpPr>
          <p:cNvPr id="30723" name="Group 6"/>
          <p:cNvGrpSpPr>
            <a:grpSpLocks/>
          </p:cNvGrpSpPr>
          <p:nvPr/>
        </p:nvGrpSpPr>
        <p:grpSpPr bwMode="auto">
          <a:xfrm>
            <a:off x="1536700" y="2747963"/>
            <a:ext cx="968375" cy="360362"/>
            <a:chOff x="1278459" y="2852936"/>
            <a:chExt cx="969417" cy="360040"/>
          </a:xfrm>
        </p:grpSpPr>
        <p:sp>
          <p:nvSpPr>
            <p:cNvPr id="8" name="Up Arrow 7"/>
            <p:cNvSpPr/>
            <p:nvPr/>
          </p:nvSpPr>
          <p:spPr>
            <a:xfrm>
              <a:off x="1278459" y="2856108"/>
              <a:ext cx="484709"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9" name="Up Arrow 8"/>
            <p:cNvSpPr/>
            <p:nvPr/>
          </p:nvSpPr>
          <p:spPr>
            <a:xfrm rot="10800000">
              <a:off x="1763168" y="2852936"/>
              <a:ext cx="484708"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sp>
        <p:nvSpPr>
          <p:cNvPr id="14" name="Up Arrow Callout 13"/>
          <p:cNvSpPr/>
          <p:nvPr/>
        </p:nvSpPr>
        <p:spPr>
          <a:xfrm>
            <a:off x="1331913" y="5445125"/>
            <a:ext cx="6769100" cy="1296988"/>
          </a:xfrm>
          <a:prstGeom prst="upArrowCallout">
            <a:avLst/>
          </a:prstGeom>
          <a:solidFill>
            <a:srgbClr val="0099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Conclusions and recommendations from UPR, Treaty Bodies, and Special Procedures help to identify </a:t>
            </a:r>
          </a:p>
          <a:p>
            <a:pPr algn="ctr">
              <a:defRPr/>
            </a:pPr>
            <a:r>
              <a:rPr lang="en-US" b="1" u="sng" dirty="0">
                <a:solidFill>
                  <a:schemeClr val="tx1"/>
                </a:solidFill>
              </a:rPr>
              <a:t>specific </a:t>
            </a:r>
            <a:r>
              <a:rPr lang="en-US" b="1" u="sng" dirty="0" err="1">
                <a:solidFill>
                  <a:schemeClr val="tx1"/>
                </a:solidFill>
              </a:rPr>
              <a:t>behaviours</a:t>
            </a:r>
            <a:r>
              <a:rPr lang="en-US" b="1" u="sng" dirty="0">
                <a:solidFill>
                  <a:schemeClr val="tx1"/>
                </a:solidFill>
              </a:rPr>
              <a:t> and capacities</a:t>
            </a:r>
          </a:p>
        </p:txBody>
      </p:sp>
      <p:sp>
        <p:nvSpPr>
          <p:cNvPr id="30725" name="AutoShape 13"/>
          <p:cNvSpPr>
            <a:spLocks noChangeArrowheads="1"/>
          </p:cNvSpPr>
          <p:nvPr/>
        </p:nvSpPr>
        <p:spPr bwMode="auto">
          <a:xfrm>
            <a:off x="3419475" y="260350"/>
            <a:ext cx="1214438" cy="485775"/>
          </a:xfrm>
          <a:prstGeom prst="leftRightArrow">
            <a:avLst>
              <a:gd name="adj1" fmla="val 50000"/>
              <a:gd name="adj2" fmla="val 50000"/>
            </a:avLst>
          </a:prstGeom>
          <a:noFill/>
          <a:ln w="9525" algn="ctr">
            <a:no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30726" name="AutoShape 15"/>
          <p:cNvSpPr>
            <a:spLocks noChangeArrowheads="1"/>
          </p:cNvSpPr>
          <p:nvPr/>
        </p:nvSpPr>
        <p:spPr bwMode="auto">
          <a:xfrm>
            <a:off x="1692275" y="836613"/>
            <a:ext cx="1214438" cy="485775"/>
          </a:xfrm>
          <a:prstGeom prst="leftRightArrow">
            <a:avLst>
              <a:gd name="adj1" fmla="val 50000"/>
              <a:gd name="adj2" fmla="val 50000"/>
            </a:avLst>
          </a:prstGeom>
          <a:noFill/>
          <a:ln w="9525" algn="ctr">
            <a:no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30727" name="Left-Right Arrow 4"/>
          <p:cNvSpPr>
            <a:spLocks noChangeArrowheads="1"/>
          </p:cNvSpPr>
          <p:nvPr/>
        </p:nvSpPr>
        <p:spPr bwMode="auto">
          <a:xfrm>
            <a:off x="971550" y="809625"/>
            <a:ext cx="7451725" cy="747713"/>
          </a:xfrm>
          <a:prstGeom prst="leftRightArrow">
            <a:avLst>
              <a:gd name="adj1" fmla="val 50000"/>
              <a:gd name="adj2" fmla="val 49969"/>
            </a:avLst>
          </a:prstGeom>
          <a:solidFill>
            <a:srgbClr val="0099FF">
              <a:alpha val="18039"/>
            </a:srgbClr>
          </a:solidFill>
          <a:ln w="9525">
            <a:noFill/>
            <a:miter lim="800000"/>
            <a:headEnd/>
            <a:tailEnd/>
          </a:ln>
        </p:spPr>
        <p:txBody>
          <a:bodyPr/>
          <a:lstStyle/>
          <a:p>
            <a:pPr marL="457200" algn="ctr">
              <a:lnSpc>
                <a:spcPct val="80000"/>
              </a:lnSpc>
              <a:spcBef>
                <a:spcPct val="20000"/>
              </a:spcBef>
              <a:buClr>
                <a:srgbClr val="006699"/>
              </a:buClr>
              <a:buFont typeface="Wingdings" pitchFamily="2" charset="2"/>
              <a:buNone/>
            </a:pPr>
            <a:r>
              <a:rPr lang="en-CA" sz="2000" b="1"/>
              <a:t>Process is guided by human rights principles</a:t>
            </a:r>
          </a:p>
        </p:txBody>
      </p:sp>
      <p:grpSp>
        <p:nvGrpSpPr>
          <p:cNvPr id="30728" name="Group 26"/>
          <p:cNvGrpSpPr>
            <a:grpSpLocks/>
          </p:cNvGrpSpPr>
          <p:nvPr/>
        </p:nvGrpSpPr>
        <p:grpSpPr bwMode="auto">
          <a:xfrm>
            <a:off x="5105400" y="2754313"/>
            <a:ext cx="969963" cy="360362"/>
            <a:chOff x="1278459" y="2852936"/>
            <a:chExt cx="969417" cy="360040"/>
          </a:xfrm>
        </p:grpSpPr>
        <p:sp>
          <p:nvSpPr>
            <p:cNvPr id="28" name="Up Arrow 27"/>
            <p:cNvSpPr/>
            <p:nvPr/>
          </p:nvSpPr>
          <p:spPr>
            <a:xfrm>
              <a:off x="1278459" y="2856108"/>
              <a:ext cx="483915"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29" name="Up Arrow 28"/>
            <p:cNvSpPr/>
            <p:nvPr/>
          </p:nvSpPr>
          <p:spPr>
            <a:xfrm rot="10800000">
              <a:off x="1763961" y="2852936"/>
              <a:ext cx="483915"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grpSp>
        <p:nvGrpSpPr>
          <p:cNvPr id="30729" name="Group 29"/>
          <p:cNvGrpSpPr>
            <a:grpSpLocks/>
          </p:cNvGrpSpPr>
          <p:nvPr/>
        </p:nvGrpSpPr>
        <p:grpSpPr bwMode="auto">
          <a:xfrm>
            <a:off x="5114925" y="4365625"/>
            <a:ext cx="969963" cy="358775"/>
            <a:chOff x="1278459" y="2852936"/>
            <a:chExt cx="969417" cy="360040"/>
          </a:xfrm>
        </p:grpSpPr>
        <p:sp>
          <p:nvSpPr>
            <p:cNvPr id="31" name="Up Arrow 30"/>
            <p:cNvSpPr/>
            <p:nvPr/>
          </p:nvSpPr>
          <p:spPr>
            <a:xfrm>
              <a:off x="1278459" y="2856122"/>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32" name="Up Arrow 31"/>
            <p:cNvSpPr/>
            <p:nvPr/>
          </p:nvSpPr>
          <p:spPr>
            <a:xfrm rot="10800000">
              <a:off x="1763961" y="2852936"/>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grpSp>
        <p:nvGrpSpPr>
          <p:cNvPr id="30730" name="Group 32"/>
          <p:cNvGrpSpPr>
            <a:grpSpLocks/>
          </p:cNvGrpSpPr>
          <p:nvPr/>
        </p:nvGrpSpPr>
        <p:grpSpPr bwMode="auto">
          <a:xfrm>
            <a:off x="1547813" y="4365625"/>
            <a:ext cx="969962" cy="358775"/>
            <a:chOff x="1278459" y="2852936"/>
            <a:chExt cx="969417" cy="360040"/>
          </a:xfrm>
        </p:grpSpPr>
        <p:sp>
          <p:nvSpPr>
            <p:cNvPr id="34" name="Up Arrow 33"/>
            <p:cNvSpPr/>
            <p:nvPr/>
          </p:nvSpPr>
          <p:spPr>
            <a:xfrm>
              <a:off x="1278459" y="2856122"/>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35" name="Up Arrow 34"/>
            <p:cNvSpPr/>
            <p:nvPr/>
          </p:nvSpPr>
          <p:spPr>
            <a:xfrm rot="10800000">
              <a:off x="1763961" y="2852936"/>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sp>
        <p:nvSpPr>
          <p:cNvPr id="30731" name="TextBox 9"/>
          <p:cNvSpPr txBox="1">
            <a:spLocks noChangeArrowheads="1"/>
          </p:cNvSpPr>
          <p:nvPr/>
        </p:nvSpPr>
        <p:spPr bwMode="auto">
          <a:xfrm rot="5400000">
            <a:off x="7623969" y="2032794"/>
            <a:ext cx="1295400" cy="487362"/>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1600" b="1"/>
              <a:t>Causal Analysis</a:t>
            </a:r>
          </a:p>
        </p:txBody>
      </p:sp>
      <p:sp>
        <p:nvSpPr>
          <p:cNvPr id="30732" name="TextBox 36"/>
          <p:cNvSpPr txBox="1">
            <a:spLocks noChangeArrowheads="1"/>
          </p:cNvSpPr>
          <p:nvPr/>
        </p:nvSpPr>
        <p:spPr bwMode="auto">
          <a:xfrm rot="5400000">
            <a:off x="7623969" y="3401219"/>
            <a:ext cx="1295400" cy="487362"/>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1600" b="1"/>
              <a:t>Role Analysis</a:t>
            </a:r>
          </a:p>
        </p:txBody>
      </p:sp>
      <p:sp>
        <p:nvSpPr>
          <p:cNvPr id="30733" name="TextBox 37"/>
          <p:cNvSpPr txBox="1">
            <a:spLocks noChangeArrowheads="1"/>
          </p:cNvSpPr>
          <p:nvPr/>
        </p:nvSpPr>
        <p:spPr bwMode="auto">
          <a:xfrm rot="5400000">
            <a:off x="7451725" y="4914900"/>
            <a:ext cx="1584325" cy="485775"/>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1600" b="1"/>
              <a:t>Capacity Gap Analysis</a:t>
            </a:r>
          </a:p>
        </p:txBody>
      </p:sp>
      <p:sp>
        <p:nvSpPr>
          <p:cNvPr id="30734" name="Title 1"/>
          <p:cNvSpPr txBox="1">
            <a:spLocks/>
          </p:cNvSpPr>
          <p:nvPr/>
        </p:nvSpPr>
        <p:spPr bwMode="auto">
          <a:xfrm>
            <a:off x="1047750" y="188913"/>
            <a:ext cx="7772400" cy="777875"/>
          </a:xfrm>
          <a:prstGeom prst="rect">
            <a:avLst/>
          </a:prstGeom>
          <a:noFill/>
          <a:ln w="9525">
            <a:noFill/>
            <a:miter lim="800000"/>
            <a:headEnd/>
            <a:tailEnd/>
          </a:ln>
        </p:spPr>
        <p:txBody>
          <a:bodyPr/>
          <a:lstStyle/>
          <a:p>
            <a:pPr algn="ctr" eaLnBrk="0" hangingPunct="0">
              <a:lnSpc>
                <a:spcPct val="80000"/>
              </a:lnSpc>
              <a:buClr>
                <a:srgbClr val="006699"/>
              </a:buClr>
              <a:buFont typeface="Wingdings" pitchFamily="2" charset="2"/>
              <a:buNone/>
            </a:pPr>
            <a:r>
              <a:rPr lang="en-CA" sz="4400" b="1"/>
              <a:t>HRBA and Change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TotalTime>
  <Words>12995</Words>
  <Application>Microsoft Office PowerPoint</Application>
  <PresentationFormat>On-screen Show (4:3)</PresentationFormat>
  <Paragraphs>1239</Paragraphs>
  <Slides>76</Slides>
  <Notes>75</Notes>
  <HiddenSlides>34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76</vt:i4>
      </vt:variant>
    </vt:vector>
  </HeadingPairs>
  <TitlesOfParts>
    <vt:vector size="78" baseType="lpstr">
      <vt:lpstr>Office Theme</vt:lpstr>
      <vt:lpstr>Visio</vt:lpstr>
      <vt:lpstr>The UNDAF:  Linking Analysis with Results   Session 6</vt:lpstr>
      <vt:lpstr>Session objectives</vt:lpstr>
      <vt:lpstr>What is a Result ?</vt:lpstr>
      <vt:lpstr>PowerPoint Presentation</vt:lpstr>
      <vt:lpstr>Elements of RBM</vt:lpstr>
      <vt:lpstr>Elements of RBM (1)</vt:lpstr>
      <vt:lpstr>HRBA and Problem  Assessment &amp; Analysis</vt:lpstr>
      <vt:lpstr>Elements of RBM (2)</vt:lpstr>
      <vt:lpstr>PowerPoint Presentation</vt:lpstr>
      <vt:lpstr>HRBA-RBM and the UNDAF</vt:lpstr>
      <vt:lpstr>Elements of RBM (3)</vt:lpstr>
      <vt:lpstr>HRBA and performance  monitoring &amp; measurement</vt:lpstr>
      <vt:lpstr>In sum…</vt:lpstr>
      <vt:lpstr>Advantages</vt:lpstr>
      <vt:lpstr>Challenges</vt:lpstr>
      <vt:lpstr>Accountability for Results</vt:lpstr>
      <vt:lpstr>A Typology for RBM: Poverty Reduction </vt:lpstr>
      <vt:lpstr>Outcomes:  Definition &amp; key features</vt:lpstr>
      <vt:lpstr>Outputs:  Definition &amp; key features</vt:lpstr>
      <vt:lpstr>PowerPoint Presentation</vt:lpstr>
      <vt:lpstr>PowerPoint Presentation</vt:lpstr>
      <vt:lpstr>Group Activity Using the set of cards provided, develop  a results framework…</vt:lpstr>
      <vt:lpstr>PowerPoint Presentation</vt:lpstr>
      <vt:lpstr>PowerPoint Presentation</vt:lpstr>
      <vt:lpstr>PowerPoint Presentation</vt:lpstr>
      <vt:lpstr>Typical pitfalls</vt:lpstr>
      <vt:lpstr>Typical pitfalls</vt:lpstr>
      <vt:lpstr>More specific problems  </vt:lpstr>
      <vt:lpstr>Country Examples</vt:lpstr>
      <vt:lpstr>Lao PDR: Current Outcomes</vt:lpstr>
      <vt:lpstr>PowerPoint Presentation</vt:lpstr>
      <vt:lpstr>PowerPoint Presentation</vt:lpstr>
      <vt:lpstr>PowerPoint Presentation</vt:lpstr>
      <vt:lpstr>Good example</vt:lpstr>
      <vt:lpstr>Examples</vt:lpstr>
      <vt:lpstr>Examples</vt:lpstr>
      <vt:lpstr>Group Work </vt:lpstr>
      <vt:lpstr>Group Work (con’t) </vt:lpstr>
      <vt:lpstr>Refining results…</vt:lpstr>
      <vt:lpstr>UNDAF Process</vt:lpstr>
      <vt:lpstr>A Human Rights-Based Approach to Monitoring</vt:lpstr>
      <vt:lpstr>Monitoring vs. Evaluation</vt:lpstr>
      <vt:lpstr> What is Monitoring? </vt:lpstr>
      <vt:lpstr>And Why Do We Need It?</vt:lpstr>
      <vt:lpstr> What is Evaluation? </vt:lpstr>
      <vt:lpstr>And why do we need to do it?</vt:lpstr>
      <vt:lpstr>Experience from the Field</vt:lpstr>
      <vt:lpstr>  Response from UNDG</vt:lpstr>
      <vt:lpstr>M&amp;E Plan</vt:lpstr>
      <vt:lpstr>UNDAF outcome groups:</vt:lpstr>
      <vt:lpstr>Key Elements of Simplified  M&amp;E Process</vt:lpstr>
      <vt:lpstr>A Human Rights Based Approach  to Monitoring</vt:lpstr>
      <vt:lpstr>Some Fundamental Questions…</vt:lpstr>
      <vt:lpstr>What to Measure? </vt:lpstr>
      <vt:lpstr>Who to Involve?</vt:lpstr>
      <vt:lpstr>How to Measure?</vt:lpstr>
      <vt:lpstr>What is an indicator? </vt:lpstr>
      <vt:lpstr>Indicators</vt:lpstr>
      <vt:lpstr>PowerPoint Presentation</vt:lpstr>
      <vt:lpstr>Baseline, Target and Achievement</vt:lpstr>
      <vt:lpstr>Types of Indicators</vt:lpstr>
      <vt:lpstr>Example: Indicators, Baseline, Target and Source of Data</vt:lpstr>
      <vt:lpstr>HRBA and indicator development</vt:lpstr>
      <vt:lpstr>Indicators: Mini-exercise</vt:lpstr>
      <vt:lpstr>Group Work (30 m)</vt:lpstr>
      <vt:lpstr>Assumptions &amp; Risks </vt:lpstr>
      <vt:lpstr>Assumption: A Definition</vt:lpstr>
      <vt:lpstr>Risk: A Definition</vt:lpstr>
      <vt:lpstr>Assumptions &amp; Risks</vt:lpstr>
      <vt:lpstr>PowerPoint Presentation</vt:lpstr>
      <vt:lpstr>PowerPoint Presentation</vt:lpstr>
      <vt:lpstr>Group Work </vt:lpstr>
      <vt:lpstr>Group Work (15 m)</vt:lpstr>
      <vt:lpstr>Human Rights Principles</vt:lpstr>
      <vt:lpstr>Gallery</vt:lpstr>
      <vt:lpstr>UNDAF Process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20</cp:revision>
  <dcterms:created xsi:type="dcterms:W3CDTF">2011-03-08T14:42:32Z</dcterms:created>
  <dcterms:modified xsi:type="dcterms:W3CDTF">2011-05-04T15:24:05Z</dcterms:modified>
</cp:coreProperties>
</file>